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8"/>
  </p:notesMasterIdLst>
  <p:sldIdLst>
    <p:sldId id="256" r:id="rId2"/>
    <p:sldId id="258" r:id="rId3"/>
    <p:sldId id="358" r:id="rId4"/>
    <p:sldId id="360" r:id="rId5"/>
    <p:sldId id="312" r:id="rId6"/>
    <p:sldId id="275" r:id="rId7"/>
    <p:sldId id="278" r:id="rId8"/>
    <p:sldId id="277" r:id="rId9"/>
    <p:sldId id="331" r:id="rId10"/>
    <p:sldId id="297" r:id="rId11"/>
    <p:sldId id="330" r:id="rId12"/>
    <p:sldId id="399" r:id="rId13"/>
    <p:sldId id="276" r:id="rId14"/>
    <p:sldId id="437" r:id="rId15"/>
    <p:sldId id="438" r:id="rId16"/>
    <p:sldId id="259" r:id="rId17"/>
    <p:sldId id="385" r:id="rId18"/>
    <p:sldId id="421" r:id="rId19"/>
    <p:sldId id="422" r:id="rId20"/>
    <p:sldId id="361" r:id="rId21"/>
    <p:sldId id="293" r:id="rId22"/>
    <p:sldId id="386" r:id="rId23"/>
    <p:sldId id="292" r:id="rId24"/>
    <p:sldId id="257" r:id="rId25"/>
    <p:sldId id="362" r:id="rId26"/>
    <p:sldId id="387" r:id="rId27"/>
    <p:sldId id="446" r:id="rId28"/>
    <p:sldId id="288" r:id="rId29"/>
    <p:sldId id="289" r:id="rId30"/>
    <p:sldId id="383" r:id="rId31"/>
    <p:sldId id="260" r:id="rId32"/>
    <p:sldId id="294" r:id="rId33"/>
    <p:sldId id="290" r:id="rId34"/>
    <p:sldId id="400" r:id="rId35"/>
    <p:sldId id="291" r:id="rId36"/>
    <p:sldId id="413" r:id="rId37"/>
    <p:sldId id="414" r:id="rId38"/>
    <p:sldId id="415" r:id="rId39"/>
    <p:sldId id="416" r:id="rId40"/>
    <p:sldId id="441" r:id="rId41"/>
    <p:sldId id="417" r:id="rId42"/>
    <p:sldId id="316" r:id="rId43"/>
    <p:sldId id="359" r:id="rId44"/>
    <p:sldId id="317" r:id="rId45"/>
    <p:sldId id="329" r:id="rId46"/>
    <p:sldId id="318" r:id="rId47"/>
    <p:sldId id="363" r:id="rId48"/>
    <p:sldId id="323" r:id="rId49"/>
    <p:sldId id="324" r:id="rId50"/>
    <p:sldId id="325" r:id="rId51"/>
    <p:sldId id="326" r:id="rId52"/>
    <p:sldId id="328" r:id="rId53"/>
    <p:sldId id="327" r:id="rId54"/>
    <p:sldId id="395" r:id="rId55"/>
    <p:sldId id="396" r:id="rId56"/>
    <p:sldId id="313" r:id="rId57"/>
    <p:sldId id="279" r:id="rId58"/>
    <p:sldId id="280" r:id="rId59"/>
    <p:sldId id="310" r:id="rId60"/>
    <p:sldId id="281" r:id="rId61"/>
    <p:sldId id="282" r:id="rId62"/>
    <p:sldId id="283" r:id="rId63"/>
    <p:sldId id="284" r:id="rId64"/>
    <p:sldId id="285" r:id="rId65"/>
    <p:sldId id="286" r:id="rId66"/>
    <p:sldId id="314" r:id="rId67"/>
    <p:sldId id="287" r:id="rId68"/>
    <p:sldId id="409" r:id="rId69"/>
    <p:sldId id="410" r:id="rId70"/>
    <p:sldId id="411" r:id="rId71"/>
    <p:sldId id="262" r:id="rId72"/>
    <p:sldId id="263" r:id="rId73"/>
    <p:sldId id="366" r:id="rId74"/>
    <p:sldId id="404" r:id="rId75"/>
    <p:sldId id="264" r:id="rId76"/>
    <p:sldId id="266" r:id="rId77"/>
    <p:sldId id="364" r:id="rId78"/>
    <p:sldId id="265" r:id="rId79"/>
    <p:sldId id="365" r:id="rId80"/>
    <p:sldId id="381" r:id="rId81"/>
    <p:sldId id="382" r:id="rId82"/>
    <p:sldId id="398" r:id="rId83"/>
    <p:sldId id="272" r:id="rId84"/>
    <p:sldId id="401" r:id="rId85"/>
    <p:sldId id="367" r:id="rId86"/>
    <p:sldId id="368" r:id="rId87"/>
    <p:sldId id="267" r:id="rId88"/>
    <p:sldId id="402" r:id="rId89"/>
    <p:sldId id="369" r:id="rId90"/>
    <p:sldId id="261" r:id="rId91"/>
    <p:sldId id="370" r:id="rId92"/>
    <p:sldId id="274" r:id="rId93"/>
    <p:sldId id="405" r:id="rId94"/>
    <p:sldId id="406" r:id="rId95"/>
    <p:sldId id="269" r:id="rId96"/>
    <p:sldId id="371" r:id="rId97"/>
    <p:sldId id="403" r:id="rId98"/>
    <p:sldId id="268" r:id="rId99"/>
    <p:sldId id="372" r:id="rId100"/>
    <p:sldId id="270" r:id="rId101"/>
    <p:sldId id="273" r:id="rId102"/>
    <p:sldId id="408" r:id="rId103"/>
    <p:sldId id="271" r:id="rId104"/>
    <p:sldId id="295" r:id="rId105"/>
    <p:sldId id="442" r:id="rId106"/>
    <p:sldId id="443" r:id="rId107"/>
    <p:sldId id="444" r:id="rId108"/>
    <p:sldId id="301" r:id="rId109"/>
    <p:sldId id="302" r:id="rId110"/>
    <p:sldId id="304" r:id="rId111"/>
    <p:sldId id="299" r:id="rId112"/>
    <p:sldId id="380" r:id="rId113"/>
    <p:sldId id="305" r:id="rId114"/>
    <p:sldId id="303" r:id="rId115"/>
    <p:sldId id="315" r:id="rId116"/>
    <p:sldId id="306" r:id="rId117"/>
    <p:sldId id="300" r:id="rId118"/>
    <p:sldId id="307" r:id="rId119"/>
    <p:sldId id="308" r:id="rId120"/>
    <p:sldId id="309" r:id="rId121"/>
    <p:sldId id="311" r:id="rId122"/>
    <p:sldId id="412" r:id="rId123"/>
    <p:sldId id="373" r:id="rId124"/>
    <p:sldId id="319" r:id="rId125"/>
    <p:sldId id="374" r:id="rId126"/>
    <p:sldId id="320" r:id="rId127"/>
    <p:sldId id="321" r:id="rId128"/>
    <p:sldId id="322" r:id="rId129"/>
    <p:sldId id="296" r:id="rId130"/>
    <p:sldId id="377" r:id="rId131"/>
    <p:sldId id="378" r:id="rId132"/>
    <p:sldId id="298" r:id="rId133"/>
    <p:sldId id="339" r:id="rId134"/>
    <p:sldId id="340" r:id="rId135"/>
    <p:sldId id="343" r:id="rId136"/>
    <p:sldId id="376" r:id="rId137"/>
    <p:sldId id="344" r:id="rId138"/>
    <p:sldId id="375" r:id="rId139"/>
    <p:sldId id="332" r:id="rId140"/>
    <p:sldId id="379" r:id="rId141"/>
    <p:sldId id="333" r:id="rId142"/>
    <p:sldId id="334" r:id="rId143"/>
    <p:sldId id="335" r:id="rId144"/>
    <p:sldId id="336" r:id="rId145"/>
    <p:sldId id="337" r:id="rId146"/>
    <p:sldId id="338" r:id="rId147"/>
    <p:sldId id="349" r:id="rId148"/>
    <p:sldId id="345" r:id="rId149"/>
    <p:sldId id="346" r:id="rId150"/>
    <p:sldId id="347" r:id="rId151"/>
    <p:sldId id="341" r:id="rId152"/>
    <p:sldId id="348" r:id="rId153"/>
    <p:sldId id="350" r:id="rId154"/>
    <p:sldId id="356" r:id="rId155"/>
    <p:sldId id="357" r:id="rId156"/>
    <p:sldId id="351" r:id="rId157"/>
    <p:sldId id="352" r:id="rId158"/>
    <p:sldId id="353" r:id="rId159"/>
    <p:sldId id="354" r:id="rId160"/>
    <p:sldId id="355" r:id="rId161"/>
    <p:sldId id="439" r:id="rId162"/>
    <p:sldId id="423" r:id="rId163"/>
    <p:sldId id="427" r:id="rId164"/>
    <p:sldId id="424" r:id="rId165"/>
    <p:sldId id="425" r:id="rId166"/>
    <p:sldId id="426" r:id="rId167"/>
    <p:sldId id="431" r:id="rId168"/>
    <p:sldId id="428" r:id="rId169"/>
    <p:sldId id="429" r:id="rId170"/>
    <p:sldId id="430" r:id="rId171"/>
    <p:sldId id="432" r:id="rId172"/>
    <p:sldId id="434" r:id="rId173"/>
    <p:sldId id="435" r:id="rId174"/>
    <p:sldId id="436" r:id="rId175"/>
    <p:sldId id="440" r:id="rId176"/>
    <p:sldId id="418" r:id="rId177"/>
    <p:sldId id="420" r:id="rId178"/>
    <p:sldId id="445" r:id="rId179"/>
    <p:sldId id="384" r:id="rId180"/>
    <p:sldId id="388" r:id="rId181"/>
    <p:sldId id="389" r:id="rId182"/>
    <p:sldId id="390" r:id="rId183"/>
    <p:sldId id="391" r:id="rId184"/>
    <p:sldId id="392" r:id="rId185"/>
    <p:sldId id="394" r:id="rId186"/>
    <p:sldId id="393" r:id="rId18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50"/>
    <p:restoredTop sz="97332"/>
  </p:normalViewPr>
  <p:slideViewPr>
    <p:cSldViewPr snapToGrid="0" snapToObjects="1">
      <p:cViewPr varScale="1">
        <p:scale>
          <a:sx n="105" d="100"/>
          <a:sy n="105" d="100"/>
        </p:scale>
        <p:origin x="576" y="200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300" d="100"/>
          <a:sy n="300" d="100"/>
        </p:scale>
        <p:origin x="-1360" y="-63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375A1-B903-4A47-A5B1-D73976F0AC51}" type="datetimeFigureOut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5EE9C-0DAB-064B-89F7-363221F9758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349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7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5737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2902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4844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75950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9900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6285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657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7517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61962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提供應用程式在獨立的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中執行，這些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guest OS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上，是透過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Engine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4824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9721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795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1403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2624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2DCE-4A51-044B-95D3-ACAB877FB27A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3978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3D2CB-AF5B-A54C-AC25-63E123258F93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6968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D00D8-0F60-6B42-BEEE-79CD5E26E74B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6426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4FE5F-DDCF-3B44-B798-7E5479E8048D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8460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63AD6-F80E-AE49-8C8C-5212E61E3BF8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57973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DCBE4-F84D-2D49-AB86-922714E6066B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3287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C9E2-1C31-AB45-AACD-DF289F204A4B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1995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11BB2-D1D4-DB43-AB9E-6B944CC6B4CD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56920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357E-8D47-294F-8BAF-21A5C922AB57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6752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6997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9304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726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ED59-51F0-0546-9CB1-CB13CA3AEF5D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6158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6377-C1E8-DA4B-931A-AC4A3D154D0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2974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1980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46A35-2511-2E4D-A4DE-1610733E937F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0861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65740-0612-7A40-BF25-95D24B9180F5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195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8319E7B-4664-B048-8627-29997BE79705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12089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hyperlink" Target="https://docs.docker.com/install/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moyuw/k8s/tree/master/cronjob" TargetMode="Externa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.git" TargetMode="Externa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00/jenkin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Rqck1q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moyuw/k8s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r/library/nginx/" TargetMode="Externa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/blob/master/deployment/nginx/nginx-deploy.yaml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B022B-EC5F-8B41-AA44-8AED6AF32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/>
              <a:t>深入淺出</a:t>
            </a:r>
            <a:r>
              <a:rPr kumimoji="1" lang="en-US" altLang="zh-TW" dirty="0"/>
              <a:t>Container, Kubernetes</a:t>
            </a:r>
            <a:r>
              <a:rPr kumimoji="1" lang="zh-CN" altLang="en-US" dirty="0"/>
              <a:t>與</a:t>
            </a:r>
            <a:r>
              <a:rPr kumimoji="1" lang="en-US" altLang="zh-CN" dirty="0"/>
              <a:t>GKE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1A4415-A65F-4D43-9B59-7288510267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Hant" altLang="en-US" dirty="0"/>
              <a:t>講師：周育緯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8FE9955-0A56-F441-9700-C4DB81C3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3A35-94DA-DD4B-9AD1-7CFC242D6705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4C3E6DD-9581-B043-B40D-6BEAB24CE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361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E0A72-D2B7-BB4F-AED8-AD15D651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Kubernetes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E0078-0B25-884F-B628-5DF4A7A6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命名規則：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全英文小寫與</a:t>
            </a:r>
            <a:r>
              <a:rPr kumimoji="1" lang="en-US" altLang="zh-TW" dirty="0"/>
              <a:t>”-”</a:t>
            </a:r>
            <a:r>
              <a:rPr kumimoji="1" lang="zh-TW" altLang="en-US" dirty="0"/>
              <a:t>，勿大寫或其他特殊符號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 test-website</a:t>
            </a:r>
          </a:p>
          <a:p>
            <a:r>
              <a:rPr kumimoji="1" lang="zh-CN" altLang="en-US" dirty="0"/>
              <a:t>縮寫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Kubernetes</a:t>
            </a:r>
          </a:p>
          <a:p>
            <a:pPr lvl="2"/>
            <a:r>
              <a:rPr kumimoji="1" lang="en-US" altLang="zh-CN" dirty="0"/>
              <a:t>K8S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54A5F7-BC89-A945-B38D-A978DFB0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A8DF0-B240-184E-BEF1-BF5E9A3333FC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FB2F463-D5CD-0047-A0DA-0D5D3F71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40424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4CE4B-8EAD-F946-A3D5-1E6F61B53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-3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DF2CCF-EACD-E54D-AE14-4C54A71FA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dirty="0"/>
              <a:t>在兩台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是取</a:t>
            </a:r>
            <a:r>
              <a:rPr kumimoji="1" lang="en-US" altLang="zh-CN" dirty="0"/>
              <a:t>curl IP:80</a:t>
            </a:r>
          </a:p>
          <a:p>
            <a:r>
              <a:rPr kumimoji="1" lang="en-US" altLang="zh-CN" dirty="0"/>
              <a:t>K8s service</a:t>
            </a:r>
            <a:r>
              <a:rPr kumimoji="1" lang="zh-CN" altLang="en-US" dirty="0"/>
              <a:t>：解決</a:t>
            </a:r>
            <a:r>
              <a:rPr kumimoji="1" lang="en-US" altLang="zh-CN" dirty="0"/>
              <a:t>pod</a:t>
            </a:r>
            <a:r>
              <a:rPr kumimoji="1" lang="zh-Hant" altLang="en-US" dirty="0"/>
              <a:t> </a:t>
            </a:r>
            <a:r>
              <a:rPr kumimoji="1" lang="en-US" altLang="zh-CN" dirty="0"/>
              <a:t>IP</a:t>
            </a:r>
            <a:r>
              <a:rPr kumimoji="1" lang="zh-CN" altLang="en-US" dirty="0"/>
              <a:t>不同問題，系統架構上支援</a:t>
            </a:r>
            <a:r>
              <a:rPr kumimoji="1" lang="zh-Hant" altLang="en-US" dirty="0"/>
              <a:t> </a:t>
            </a:r>
            <a:r>
              <a:rPr kumimoji="1" lang="en-US" altLang="zh-CN" dirty="0"/>
              <a:t>Load balance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service</a:t>
            </a:r>
            <a:r>
              <a:rPr kumimoji="1" lang="zh-Hant" altLang="en-US" dirty="0"/>
              <a:t>。</a:t>
            </a:r>
            <a:endParaRPr kumimoji="1" lang="en-US" altLang="zh-C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4902C1-3061-AE45-9A3F-441EAB1D9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415" y="3650792"/>
            <a:ext cx="3883057" cy="32072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E1E0B78-6ACC-9A42-98EA-779FFA8AE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996" y="3670300"/>
            <a:ext cx="4013200" cy="3187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80EEB7C-6A59-9D42-981C-875A7161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CED11-5E86-3C45-97CB-6093DB6910A7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A13CB68-F294-8F43-8A87-3A4854756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30682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CD6966-38F5-EB44-AA6A-D09F6687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BE10-DDCA-3941-8207-BDA8836E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加上</a:t>
            </a:r>
            <a:r>
              <a:rPr kumimoji="1" lang="en-US" altLang="zh-CN" dirty="0" err="1"/>
              <a:t>nodePort</a:t>
            </a:r>
            <a:r>
              <a:rPr kumimoji="1" lang="en-US" altLang="zh-CN"/>
              <a:t>: 30060</a:t>
            </a:r>
            <a:endParaRPr kumimoji="1" lang="en-US" altLang="zh-CN" dirty="0"/>
          </a:p>
          <a:p>
            <a:r>
              <a:rPr kumimoji="1" lang="en-US" altLang="zh-CN" dirty="0" err="1"/>
              <a:t>kubectl</a:t>
            </a:r>
            <a:r>
              <a:rPr kumimoji="1" lang="en-US" altLang="zh-CN" dirty="0"/>
              <a:t> apply –f </a:t>
            </a:r>
            <a:r>
              <a:rPr kumimoji="1" lang="en-US" altLang="zh-CN" dirty="0" err="1"/>
              <a:t>nginx-service.yaml</a:t>
            </a:r>
            <a:r>
              <a:rPr kumimoji="1" lang="en-US" altLang="zh-CN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TW" dirty="0"/>
              <a:t>curl {k8s node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 }:30060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418440-8204-8543-93B2-F0298CBA8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306" y="191069"/>
            <a:ext cx="3918762" cy="58404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19F54F-46E6-8443-8D2C-E3754B9E1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9117"/>
            <a:ext cx="8002515" cy="123547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B2ED1EB-C9F1-4040-93E9-4BFEC304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887B-9E51-CD49-8842-004CE2B2F174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845E0F-C4CE-9846-A028-E4731B12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3840643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38654-849B-0A4C-846A-27CF5614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selector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9D995E4-155B-1248-82DE-C311EE0B0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396" y="2815771"/>
            <a:ext cx="10553820" cy="265611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55757B-28AF-8543-80B3-88F277A46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E166E4-F305-BF4A-9A32-51A306FD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803787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2F8E3B-07CA-434E-BF8A-B7F9B9EF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DNS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A23886-FF11-B74B-B1DD-DDFA4B0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/>
          </a:p>
          <a:p>
            <a:r>
              <a:rPr kumimoji="1" lang="en-US" altLang="zh-TW" dirty="0"/>
              <a:t>DNS service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services </a:t>
            </a:r>
            <a:r>
              <a:rPr kumimoji="1" lang="en-US" altLang="zh-TW" dirty="0" err="1"/>
              <a:t>kube-dns</a:t>
            </a:r>
            <a:r>
              <a:rPr kumimoji="1" lang="en-US" altLang="zh-TW" dirty="0"/>
              <a:t>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pPr lvl="1"/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run curl --image=radial/</a:t>
            </a:r>
            <a:r>
              <a:rPr kumimoji="1" lang="en-US" altLang="zh-TW" dirty="0" err="1"/>
              <a:t>busyboxplus:curl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tty</a:t>
            </a:r>
            <a:endParaRPr kumimoji="1" lang="en-US" altLang="zh-TW" dirty="0"/>
          </a:p>
          <a:p>
            <a:pPr lvl="2"/>
            <a:r>
              <a:rPr lang="en-US" altLang="zh-TW" dirty="0" err="1"/>
              <a:t>nslookup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1BE068-BD15-534E-B5B2-F39EB46B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810" y="177879"/>
            <a:ext cx="9494190" cy="2260521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9F6812A-2A3B-D549-B105-7F8A2B6F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1BA-6093-DE49-ADAE-41817FD5C274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EC05275-2D20-4744-8B65-D5E2478B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2511279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425C-2502-1B4D-813C-697CDE6D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系統資訊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48203-89B0-204B-A7AF-5F097187B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--show-all=true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75A3D8-F426-334D-891C-157C9565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371388"/>
            <a:ext cx="9372600" cy="2298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82F4813-01CA-6F46-8945-14D1C8B44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6FD9-A02D-EB43-A42A-29872D6F5EAC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32DCC0C-B437-3144-9D32-526DE15F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0144002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934947-1654-DF45-98DC-20377C4D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K8s Ingress-1</a:t>
            </a:r>
            <a:endParaRPr lang="zh-TW" altLang="en-US" dirty="0"/>
          </a:p>
        </p:txBody>
      </p:sp>
      <p:pic>
        <p:nvPicPr>
          <p:cNvPr id="9" name="內容版面配置區 8" descr="一張含有 螢幕擷取畫面 的圖片&#10;&#10;自動產生的描述">
            <a:extLst>
              <a:ext uri="{FF2B5EF4-FFF2-40B4-BE49-F238E27FC236}">
                <a16:creationId xmlns:a16="http://schemas.microsoft.com/office/drawing/2014/main" id="{B8F2FA49-741A-C443-85A8-82E711EDA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7988" y="2359819"/>
            <a:ext cx="7797800" cy="3581400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F90B1F-42BE-FD43-9BE7-A42ACFE3D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lang="zh-TW" altLang="en-US" smtClean="0"/>
              <a:pPr/>
              <a:t>2020/5/7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1467C0-B97D-CD4C-B92E-2451C3D5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lang="zh-TW" altLang="en-US" smtClean="0"/>
              <a:pPr/>
              <a:t>105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054211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D6DB8-CE3B-8D4B-88D5-7FC16918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50338C-DA2E-744D-A53A-C620D9C33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domain name</a:t>
            </a:r>
            <a:r>
              <a:rPr kumimoji="1" lang="zh-CN" altLang="en-US" dirty="0"/>
              <a:t>與路徑來</a:t>
            </a:r>
            <a:r>
              <a:rPr kumimoji="1" lang="zh-TW" altLang="en-US" dirty="0"/>
              <a:t>包含一個</a:t>
            </a:r>
            <a:r>
              <a:rPr kumimoji="1" lang="zh-CN" altLang="en-US" dirty="0"/>
              <a:t>或</a:t>
            </a:r>
            <a:r>
              <a:rPr kumimoji="1" lang="zh-TW" altLang="en-US" dirty="0"/>
              <a:t>多個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支援</a:t>
            </a:r>
            <a:r>
              <a:rPr kumimoji="1" lang="en-US" altLang="zh-TW" dirty="0"/>
              <a:t>Https</a:t>
            </a:r>
            <a:r>
              <a:rPr kumimoji="1" lang="zh-TW" altLang="en-US" dirty="0"/>
              <a:t>，可設定</a:t>
            </a:r>
            <a:r>
              <a:rPr kumimoji="1" lang="zh-CN" altLang="en-US" dirty="0"/>
              <a:t>憑證</a:t>
            </a:r>
            <a:endParaRPr kumimoji="1" lang="en-US" altLang="zh-TW" dirty="0"/>
          </a:p>
          <a:p>
            <a:r>
              <a:rPr kumimoji="1" lang="zh-CN" altLang="en-US" dirty="0"/>
              <a:t>實際使用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container</a:t>
            </a:r>
            <a:endParaRPr kumimoji="1" lang="en-US" altLang="zh-CN" dirty="0"/>
          </a:p>
          <a:p>
            <a:r>
              <a:rPr kumimoji="1" lang="zh-CN" altLang="en-US" dirty="0"/>
              <a:t>一個窗口支援多個服務</a:t>
            </a:r>
            <a:endParaRPr kumimoji="1" lang="en-US" altLang="zh-CN" dirty="0"/>
          </a:p>
          <a:p>
            <a:r>
              <a:rPr kumimoji="1" lang="zh-CN" altLang="en-US" dirty="0"/>
              <a:t>支援多</a:t>
            </a:r>
            <a:r>
              <a:rPr kumimoji="1" lang="en-US" altLang="zh-CN" dirty="0"/>
              <a:t>ingress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5AB7D0-38E6-2C4D-AB7B-F0B5E8B78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B61F31-6F36-624F-9057-43A7E32E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799087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9737D7-F2EF-0742-8560-1ABF8685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</a:t>
            </a:r>
            <a:r>
              <a:rPr kumimoji="1" lang="en-US" altLang="zh-TW" dirty="0" err="1"/>
              <a:t>yaml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BD25F8-4DB9-6945-9935-507BF10DE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K8s/ingress/</a:t>
            </a:r>
            <a:r>
              <a:rPr kumimoji="1" lang="en-US" altLang="zh-TW" dirty="0" err="1"/>
              <a:t>ingress.yaml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5688D9-0CDD-C14A-BFA5-B0FFE7157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3B0C89-66C2-4B46-BA22-8A72F15E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107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6B8598B-98BE-2947-AE04-DA63F4AFF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971" y="2645460"/>
            <a:ext cx="6767221" cy="385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9830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0F988-E501-A940-89B8-C73F0245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emptyDir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5BFAF7D-F329-EC47-994D-F993B4C2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內</a:t>
            </a:r>
            <a:r>
              <a:rPr kumimoji="1" lang="zh-Hant" altLang="en-US" dirty="0"/>
              <a:t>共用儲存</a:t>
            </a:r>
            <a:endParaRPr kumimoji="1" lang="en-US" altLang="zh-Hant" dirty="0"/>
          </a:p>
          <a:p>
            <a:r>
              <a:rPr kumimoji="1" lang="zh-Hant" altLang="en-US" dirty="0"/>
              <a:t>當</a:t>
            </a:r>
            <a:r>
              <a:rPr kumimoji="1" lang="en-US" altLang="zh-Hant" dirty="0"/>
              <a:t>Pod</a:t>
            </a:r>
            <a:r>
              <a:rPr kumimoji="1" lang="zh-CN" altLang="en-US" dirty="0"/>
              <a:t>消失時，資料也消失。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52EB91-4681-224A-853A-59EBC7AC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2FB51-6971-1F4F-83D8-C1ACD00814CE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606F2CA-D4FD-0340-BE3E-4A2A2A88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108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B3FD27F-EE09-A54F-8AA5-8ECF7EDD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15" y="25400"/>
            <a:ext cx="5275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1438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45E9-F69D-274C-A04A-CFCF101B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D712A-4975-C144-80C6-144FA70F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 </a:t>
            </a:r>
            <a:r>
              <a:rPr kumimoji="1" lang="zh-CN" altLang="en-US" dirty="0"/>
              <a:t>掛載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上的資料夾</a:t>
            </a:r>
            <a:endParaRPr kumimoji="1" lang="en-US" altLang="zh-CN" dirty="0"/>
          </a:p>
          <a:p>
            <a:r>
              <a:rPr kumimoji="1" lang="zh-TW" altLang="en-US" dirty="0"/>
              <a:t>當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消失資料遺失</a:t>
            </a:r>
            <a:endParaRPr kumimoji="1" lang="en-US" altLang="zh-CN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41E89F-D6FA-AF4C-9DC7-F192908C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29" y="0"/>
            <a:ext cx="4116567" cy="4912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622E59-D665-FA4A-9D37-A70829D6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9" y="5163990"/>
            <a:ext cx="10668000" cy="11938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C7D08E5-E875-0D43-A58E-C6AE9709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610FA-D0F6-FF48-9F53-007A85CE45C8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0BBB03A-7E51-9649-8F98-754AF3DD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41486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D1F1E-5C4C-7847-A438-5A0CA0E7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23ADA-3326-FF46-A4B6-F4B763E4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Images</a:t>
            </a:r>
          </a:p>
          <a:p>
            <a:pPr lvl="1"/>
            <a:r>
              <a:rPr lang="en-US" altLang="zh-TW" dirty="0"/>
              <a:t>image </a:t>
            </a:r>
            <a:r>
              <a:rPr lang="zh-TW" altLang="en-US" dirty="0"/>
              <a:t>能開啟 </a:t>
            </a:r>
            <a:r>
              <a:rPr lang="en-US" altLang="zh-TW" dirty="0"/>
              <a:t>Docker container</a:t>
            </a:r>
            <a:r>
              <a:rPr lang="zh-TW" altLang="en-US" dirty="0"/>
              <a:t>，但是 </a:t>
            </a:r>
            <a:r>
              <a:rPr lang="en-US" altLang="zh-TW" dirty="0"/>
              <a:t>images </a:t>
            </a:r>
            <a:r>
              <a:rPr lang="zh-TW" altLang="en-US" dirty="0"/>
              <a:t>是唯讀的，也就是直接 結束 </a:t>
            </a:r>
            <a:r>
              <a:rPr lang="en-US" altLang="zh-TW" dirty="0"/>
              <a:t>container </a:t>
            </a:r>
            <a:r>
              <a:rPr lang="zh-TW" altLang="en-US" dirty="0"/>
              <a:t>後，在 </a:t>
            </a:r>
            <a:r>
              <a:rPr lang="en-US" altLang="zh-TW" dirty="0"/>
              <a:t>container </a:t>
            </a:r>
            <a:r>
              <a:rPr lang="zh-TW" altLang="en-US" dirty="0"/>
              <a:t>變更的資料並不會儲存在 </a:t>
            </a:r>
            <a:r>
              <a:rPr lang="en-US" altLang="zh-TW" dirty="0"/>
              <a:t>image </a:t>
            </a:r>
            <a:r>
              <a:rPr lang="zh-TW" altLang="en-US" dirty="0"/>
              <a:t>內，但是 </a:t>
            </a:r>
            <a:r>
              <a:rPr lang="en-US" altLang="zh-TW" dirty="0"/>
              <a:t>Docker </a:t>
            </a:r>
            <a:r>
              <a:rPr lang="zh-TW" altLang="en-US" dirty="0"/>
              <a:t>能對變更後的 </a:t>
            </a:r>
            <a:r>
              <a:rPr lang="en-US" altLang="zh-TW" dirty="0"/>
              <a:t>container </a:t>
            </a:r>
            <a:r>
              <a:rPr lang="zh-TW" altLang="en-US" dirty="0"/>
              <a:t>建立 </a:t>
            </a:r>
            <a:r>
              <a:rPr lang="zh-CN" altLang="en-US" dirty="0"/>
              <a:t>新的</a:t>
            </a:r>
            <a:r>
              <a:rPr lang="en-US" altLang="zh-TW" dirty="0"/>
              <a:t>image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/>
              <a:t>Docker Container</a:t>
            </a:r>
          </a:p>
          <a:p>
            <a:pPr lvl="1"/>
            <a:r>
              <a:rPr lang="zh-TW" altLang="en-US" dirty="0"/>
              <a:t>提供獨立、安全的環境給應用程式執行，</a:t>
            </a:r>
            <a:r>
              <a:rPr lang="en-US" altLang="zh-TW" dirty="0"/>
              <a:t>container </a:t>
            </a:r>
            <a:r>
              <a:rPr lang="zh-TW" altLang="en-US" dirty="0"/>
              <a:t>是從 </a:t>
            </a:r>
            <a:r>
              <a:rPr lang="en-US" altLang="zh-TW" dirty="0"/>
              <a:t>Docker image </a:t>
            </a:r>
            <a:r>
              <a:rPr lang="zh-TW" altLang="en-US" dirty="0"/>
              <a:t>建立，運行在主機上。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464CE5-A6BB-2140-823E-E69E77DB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A7F-0B76-184D-BDF9-3970EB7FB227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D6EEE86-B7DF-C04E-9C3D-0BBFC67B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34988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D86D-3346-E245-A452-32802DA4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0BC302F-5770-9646-A6BB-37DAA0B4E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81" y="2117262"/>
            <a:ext cx="10817817" cy="126184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9519FE2-6DF0-AF45-93CA-13F70FC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0" y="4048563"/>
            <a:ext cx="10817817" cy="930565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A8F4B35-FA9D-8048-BAC9-C7EA5E6B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13452-74DE-0145-A515-5ED1545DCA1E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8F16EB0-AE5C-F04C-8A01-A0BCE19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8265426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4CAD7-C840-E342-B1DA-D6BE309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server on rancher server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A7ADEC-60AA-4845-BAE6-49AB7393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/>
              <a:t>Install on VM1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lang="en-US" altLang="zh-TW" dirty="0" err="1"/>
              <a:t>nfs</a:t>
            </a:r>
            <a:r>
              <a:rPr lang="en-US" altLang="zh-TW" dirty="0"/>
              <a:t>-kernel-server -y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vim /</a:t>
            </a:r>
            <a:r>
              <a:rPr lang="en-US" altLang="zh-TW" dirty="0" err="1"/>
              <a:t>etc</a:t>
            </a:r>
            <a:r>
              <a:rPr lang="en-US" altLang="zh-TW" dirty="0"/>
              <a:t>/exports</a:t>
            </a:r>
          </a:p>
          <a:p>
            <a:pPr lvl="2"/>
            <a:r>
              <a:rPr lang="en-US" altLang="zh-TW" dirty="0"/>
              <a:t>/k8sNFS *(</a:t>
            </a:r>
            <a:r>
              <a:rPr lang="en-US" altLang="zh-TW" dirty="0" err="1"/>
              <a:t>no_root_squash,rw,sync,no_subtree_check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mkdir</a:t>
            </a:r>
            <a:r>
              <a:rPr lang="en-US" altLang="zh-TW" dirty="0"/>
              <a:t>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777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restart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showmount</a:t>
            </a:r>
            <a:r>
              <a:rPr lang="en-US" altLang="zh-TW" dirty="0"/>
              <a:t> -e localhost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AD71FBC-C1C3-1745-AA90-F9BF2011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C7FAB-7A7E-A042-B51E-F771BC6AE71D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E065469-DE68-0C44-A796-D7DCBDEE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8604309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07BAA-D4B8-5C47-8A77-66571AF3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server install mount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810C4-6F1F-054A-86CC-7FE392DE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Install on VM2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-common -y</a:t>
            </a:r>
          </a:p>
          <a:p>
            <a:r>
              <a:rPr kumimoji="1" lang="en-US" altLang="zh-TW" dirty="0"/>
              <a:t>Check</a:t>
            </a:r>
          </a:p>
          <a:p>
            <a:pPr lvl="1"/>
            <a:r>
              <a:rPr kumimoji="1" lang="en-US" altLang="zh-TW" dirty="0" err="1"/>
              <a:t>showmount</a:t>
            </a:r>
            <a:r>
              <a:rPr kumimoji="1" lang="en-US" altLang="zh-TW" dirty="0"/>
              <a:t> -e {VM2 private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3EB144-C62C-8848-8033-4EFC11F5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69F1A6-6C50-4C43-9296-B57B0443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362221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B4251-20FB-1C45-8F5E-6BABB181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C6641F-7419-0746-BF3A-FDFC2FA7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286" y="1212353"/>
            <a:ext cx="4165600" cy="546735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263FBA3-9B57-564D-B2AA-29FA2894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7AF63-6FE2-0C40-B8D9-1DBA6E80AC99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782C308-6645-5445-B099-CAF80FA9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826062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02AB-F830-3D45-8E73-6C33DDE3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E9743A-2BEE-9440-94E4-AD8E63CAD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824" y="2052638"/>
            <a:ext cx="8844128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C5C8CE5-CF81-4649-829E-6F6D6572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17B2-A5C4-9A46-A169-AD83E622F2A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E01C6B7-CBE7-A04D-86E9-943E053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404521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CB34042-F80B-B24F-97B8-3C3C0969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  <a:endParaRPr kumimoji="1" lang="zh-TW" altLang="en-US" dirty="0"/>
          </a:p>
        </p:txBody>
      </p:sp>
      <p:sp>
        <p:nvSpPr>
          <p:cNvPr id="6" name="文字預留位置 5">
            <a:extLst>
              <a:ext uri="{FF2B5EF4-FFF2-40B4-BE49-F238E27FC236}">
                <a16:creationId xmlns:a16="http://schemas.microsoft.com/office/drawing/2014/main" id="{644376BF-D528-4140-B06F-877FCB0F1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698A0D1-A00D-A149-803E-5D5A639FB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9DD0B-BB86-A54F-B078-31238B7808AB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EAFEF47-6AD1-3B45-B6FD-385B816D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9954085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A60488-E26A-E440-8890-26B7AE45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F862A5-2572-0845-B608-673A0C972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3620" y="2052638"/>
            <a:ext cx="788653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0323A25-6AD4-FC44-BA66-B365009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0116A-C41B-AE42-B76A-3AC4EBD3CDC7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E88FB601-F97F-3B45-9910-65CE2B43B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051416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5BD5883-7959-5444-BE55-98DDF778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-2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F0A64A7-98C4-EE40-B173-97839FF52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8102" y="2052638"/>
            <a:ext cx="5717572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841814B4-D516-C743-A1ED-521349C91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88177-C002-304A-9B89-DC6FD30F15E4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E93A1C-FB75-514E-AEE3-269C8487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308915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C297F-F534-E14A-8376-11291FBD7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-3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399326C-627B-1F4E-9920-9B17455C3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0451" y="2052638"/>
            <a:ext cx="5672873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8B90709-16F5-9E46-869E-184ADA78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BABF9-0E1C-4D41-AA6F-7A7E49FC2EFF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34549A1-1F3D-7846-ABD4-8245F1DA0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0388327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39EF07-6FB9-BE48-BDFB-341777C1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 -1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F827C9-15B7-DA43-842D-493E5AF10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For mac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quickstart-macos</a:t>
            </a:r>
            <a:endParaRPr kumimoji="1" lang="en-US" altLang="zh-TW" dirty="0"/>
          </a:p>
          <a:p>
            <a:r>
              <a:rPr kumimoji="1" lang="en-US" altLang="zh-TW" dirty="0"/>
              <a:t>For windows 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</a:t>
            </a:r>
            <a:r>
              <a:rPr kumimoji="1" lang="en-US" altLang="zh-TW" dirty="0"/>
              <a:t>-windows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B0ACAF4-DF87-6D48-9423-7C9947A0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8E49-BA57-9245-B57E-CE4D92464D94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B204012-04C4-2244-911C-D6446F15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6747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64677-41FA-B846-AFD8-37D87E4D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E1DAE-3A94-4C4B-B84A-0E221EB74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Registers</a:t>
            </a:r>
          </a:p>
          <a:p>
            <a:pPr lvl="1"/>
            <a:r>
              <a:rPr lang="zh-TW" altLang="en-US" dirty="0"/>
              <a:t>將 </a:t>
            </a:r>
            <a:r>
              <a:rPr lang="en-US" altLang="zh-TW" b="1" dirty="0"/>
              <a:t>Docker images</a:t>
            </a:r>
            <a:r>
              <a:rPr lang="en-US" altLang="zh-TW" dirty="0"/>
              <a:t> </a:t>
            </a:r>
            <a:r>
              <a:rPr lang="zh-TW" altLang="en-US" dirty="0"/>
              <a:t>上傳、下載到公開或私有的 </a:t>
            </a:r>
            <a:r>
              <a:rPr lang="en-US" altLang="zh-TW" b="1" dirty="0"/>
              <a:t>Docker Registries</a:t>
            </a:r>
            <a:r>
              <a:rPr lang="en-US" altLang="zh-TW" dirty="0"/>
              <a:t> </a:t>
            </a:r>
            <a:r>
              <a:rPr lang="zh-TW" altLang="en-US" dirty="0"/>
              <a:t>上，與其他人分享，公開的像 </a:t>
            </a:r>
            <a:r>
              <a:rPr lang="en-US" altLang="zh-TW" b="1" dirty="0"/>
              <a:t>Docker Hub</a:t>
            </a:r>
            <a:r>
              <a:rPr lang="en-US" altLang="zh-TW" dirty="0"/>
              <a:t> </a:t>
            </a:r>
            <a:r>
              <a:rPr lang="zh-TW" altLang="en-US" dirty="0"/>
              <a:t>提供了許多不同的 </a:t>
            </a:r>
            <a:r>
              <a:rPr lang="en-US" altLang="zh-TW" dirty="0"/>
              <a:t>images 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EEA32F-760D-3341-BFEF-62526A6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F0F862-CA92-9C40-AEDF-F35E3F09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562697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145F66-975F-3747-A360-F1E523D7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	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6FF480-043B-8745-AA76-734C69227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source </a:t>
            </a:r>
            <a:r>
              <a:rPr kumimoji="1" lang="en-US" altLang="zh-TW" dirty="0" err="1"/>
              <a:t>rc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r>
              <a:rPr lang="en-US" altLang="zh-TW" dirty="0" err="1"/>
              <a:t>gcloud</a:t>
            </a:r>
            <a:r>
              <a:rPr lang="en-US" altLang="zh-TW" dirty="0"/>
              <a:t> components install </a:t>
            </a:r>
            <a:r>
              <a:rPr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299A59-C95C-FC49-8C88-A1EC5C35F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6BE3-F8F3-4E46-92DC-391C8C58BC4C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3B46617-18E0-C84F-8E8E-3BBC0E8A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2700309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F7A6AC-E508-3E47-AAEB-8FBBBE5E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FBCE95-F5A1-E049-A7D8-95459489D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auth</a:t>
            </a:r>
            <a:r>
              <a:rPr kumimoji="1" lang="en-US" altLang="zh-TW" dirty="0"/>
              <a:t>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google </a:t>
            </a:r>
            <a:r>
              <a:rPr kumimoji="1" lang="zh-CN" altLang="en-US" dirty="0"/>
              <a:t>帳號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config set project {project name}</a:t>
            </a:r>
          </a:p>
          <a:p>
            <a:pPr lvl="1"/>
            <a:r>
              <a:rPr kumimoji="1" lang="zh-TW" altLang="en-US" dirty="0"/>
              <a:t>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GCP </a:t>
            </a:r>
            <a:r>
              <a:rPr kumimoji="1" lang="zh-CN" altLang="en-US" dirty="0"/>
              <a:t>所使用的</a:t>
            </a:r>
            <a:r>
              <a:rPr kumimoji="1" lang="en-US" altLang="zh-CN" dirty="0"/>
              <a:t>project </a:t>
            </a:r>
          </a:p>
          <a:p>
            <a:r>
              <a:rPr kumimoji="1" lang="en-US" altLang="zh-CN" dirty="0" err="1"/>
              <a:t>gcloud</a:t>
            </a:r>
            <a:r>
              <a:rPr kumimoji="1" lang="en-US" altLang="zh-CN" dirty="0"/>
              <a:t> projects list</a:t>
            </a:r>
          </a:p>
          <a:p>
            <a:pPr lvl="1"/>
            <a:r>
              <a:rPr kumimoji="1" lang="en-US" altLang="zh-CN" dirty="0"/>
              <a:t>List all projects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2E101BD-E00C-DE4A-9DC6-99CA8A29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4BA64-B56C-B748-93CB-6591EAD75F8F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CDFDF2A-BA0B-134C-9644-7BE12114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696120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FB4715-63ED-D74D-9A6A-CA2478DB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6C05F3-2E49-1B43-B096-CC2E4DD2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list</a:t>
            </a:r>
          </a:p>
          <a:p>
            <a:pPr lvl="1"/>
            <a:r>
              <a:rPr kumimoji="1" lang="zh-CN" altLang="en-US" dirty="0"/>
              <a:t>取得</a:t>
            </a:r>
            <a:r>
              <a:rPr kumimoji="1" lang="en-US" altLang="zh-CN" dirty="0"/>
              <a:t>container clusters name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{container-cluster-name}</a:t>
            </a:r>
          </a:p>
          <a:p>
            <a:pPr lvl="1"/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yuwei-k8s-cluster --zone=us-central1-a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BE1E43-5FCD-A843-A624-C911017F7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77A00A-3381-4D47-BFCE-74FA9B17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8523399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BED3B4-63EB-2A4F-90EB-E0146F4D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5D96F59-3AB6-CD43-B458-7FDF9C4BB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614DBFD-7ABD-EB41-AF91-AC2E6ECB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123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C0143B5-13CD-FB49-B1DB-3627E00A5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2009" y="2052638"/>
            <a:ext cx="8669757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9766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F5A9DE-3A67-6F4F-B00A-23F370C1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D379DA-4E57-AC49-8643-0728D3B15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run hello-server --image </a:t>
            </a:r>
            <a:r>
              <a:rPr lang="en-US" altLang="zh-TW" dirty="0" err="1"/>
              <a:t>gcr.io</a:t>
            </a:r>
            <a:r>
              <a:rPr lang="en-US" altLang="zh-TW" dirty="0"/>
              <a:t>/google-samples/hello-app:1.0 --port 8080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expose deployment hello-server --type </a:t>
            </a:r>
            <a:r>
              <a:rPr lang="en-US" altLang="zh-TW" dirty="0" err="1"/>
              <a:t>LoadBalancer</a:t>
            </a:r>
            <a:r>
              <a:rPr lang="en-US" altLang="zh-TW" dirty="0"/>
              <a:t> --port 80 --target-port 8080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F58B95A-93BC-4D44-8DF3-78474CCA9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6FD7-0F6E-9047-832C-DE4FB980FE19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FEFDC8C-00AC-294D-AA2D-91CB2B0E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859373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4911E4-271E-5147-B0B9-C093CC77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-2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F58F8B2-C2F7-DB49-B586-3C0C68A6D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8617489-0F73-E942-B410-D57FD8A81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125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A7F83EE-2E71-D447-95DF-DA3F3161D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888" y="2486819"/>
            <a:ext cx="76200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8269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629D8B-3F1D-FD41-B1B6-6B1C1CB2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-3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D320D03-1680-A44D-B954-FE7E5BDCC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63" y="1152983"/>
            <a:ext cx="6477000" cy="2895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30A93DC-F114-B649-B1A1-4EC8A11CF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727" y="3672717"/>
            <a:ext cx="6927273" cy="3185283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ED623CD5-9006-F94A-89C3-A3D750FB8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1FFB-5E5D-C64E-82D8-3A1A6BCE0C2E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D9213943-F4FD-124C-B590-DB9983E3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18767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EF0B9-5ED4-8047-8ED1-B5D6CE1B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-4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D2CA6A5-ED0D-B34C-BC4A-AEDAFFE25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9940" y="2052638"/>
            <a:ext cx="4273895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0420686-2A24-644E-B5C9-A995F1EC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50D2-8340-4249-AA79-33DA29BBE68B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7071BA6-7A02-9B4E-9D14-09D39259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0508349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828448-C3B5-B44C-A09E-6D8B00B1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kumimoji="1" lang="en-US" altLang="zh-TW"/>
              <a:t>Volume: GCP volume – </a:t>
            </a:r>
            <a:r>
              <a:rPr kumimoji="1" lang="zh-CN" altLang="en-US"/>
              <a:t>建</a:t>
            </a:r>
            <a:r>
              <a:rPr kumimoji="1" lang="en-US" altLang="zh-CN"/>
              <a:t>Volume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FD2F3ED-2BD0-C844-BCF4-9BD40D6D0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3968" y="2052638"/>
            <a:ext cx="4485839" cy="4195762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D56EC50-BA33-6B47-9FBE-4165317445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</p:spPr>
        <p:txBody>
          <a:bodyPr/>
          <a:lstStyle/>
          <a:p>
            <a:fld id="{CD581F55-F265-C446-814C-E4F7C9CA009E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8CFC6B9-9EE4-714F-BF7C-B04B93A70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D48C1CA-DC90-284F-98A1-4BA8430588C0}" type="slidenum">
              <a:rPr kumimoji="1" lang="zh-TW" altLang="en-US" smtClean="0"/>
              <a:t>128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5601361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CE529-EABD-9D48-9C5E-8B023130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-1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393B42E9-4039-574B-BBE4-B394598C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E37C-EEDE-F941-928A-AA2BE23BAC57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B84AE98-B392-3C4D-B3B7-B445AFDE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129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91129F-EA3A-E74E-997A-0D52C7C57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lang="en-US" altLang="zh-TW" dirty="0"/>
              <a:t>K8s/volumes/</a:t>
            </a:r>
            <a:r>
              <a:rPr lang="en-US" altLang="zh-TW" dirty="0" err="1"/>
              <a:t>pv-volume.yaml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6F9A92A-21FD-654F-AEB4-72CC67D32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548" y="2663952"/>
            <a:ext cx="3836924" cy="388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47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06A610-3465-8045-9467-B55E68681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Docker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D0CFE2-FB59-D343-8C2C-1AF2C7B6E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安</a:t>
            </a:r>
            <a:r>
              <a:rPr kumimoji="1" lang="zh-CN" altLang="en-US" dirty="0"/>
              <a:t>裝</a:t>
            </a:r>
            <a:r>
              <a:rPr kumimoji="1" lang="en-US" altLang="zh-CN" dirty="0"/>
              <a:t>docker</a:t>
            </a:r>
            <a:endParaRPr kumimoji="1" lang="en-US" altLang="zh-CN" dirty="0">
              <a:hlinkClick r:id="rId2"/>
            </a:endParaRPr>
          </a:p>
          <a:p>
            <a:pPr lvl="1"/>
            <a:r>
              <a:rPr kumimoji="1" lang="en-US" altLang="zh-CN" dirty="0">
                <a:hlinkClick r:id="rId2"/>
              </a:rPr>
              <a:t>https://docs.docker.com/install/</a:t>
            </a:r>
            <a:endParaRPr kumimoji="1" lang="en-US" altLang="zh-CN" dirty="0"/>
          </a:p>
          <a:p>
            <a:r>
              <a:rPr kumimoji="1" lang="zh-CN" altLang="en-US" dirty="0"/>
              <a:t>註冊</a:t>
            </a:r>
            <a:r>
              <a:rPr kumimoji="1" lang="en-US" altLang="zh-CN" dirty="0"/>
              <a:t>Docker hub</a:t>
            </a:r>
          </a:p>
          <a:p>
            <a:pPr lvl="1"/>
            <a:r>
              <a:rPr kumimoji="1" lang="en-US" altLang="zh-CN" dirty="0">
                <a:hlinkClick r:id="rId3"/>
              </a:rPr>
              <a:t>https://hub.docker.com/</a:t>
            </a:r>
            <a:endParaRPr kumimoji="1" lang="en-US" altLang="zh-CN" dirty="0"/>
          </a:p>
          <a:p>
            <a:r>
              <a:rPr kumimoji="1" lang="zh-CN" altLang="en-US" dirty="0"/>
              <a:t>測試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docker --help</a:t>
            </a:r>
          </a:p>
          <a:p>
            <a:pPr lvl="1"/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8755BFB-65EE-B94D-9104-14229C88A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1A14-B2DE-654C-9862-AA8F869D041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A25A49-E36B-3646-96D6-BF2321AC0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32123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D7FC102-60D4-2347-B5EF-A8001236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89D84F8-B959-D54B-AF8F-12792928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spec.capacity.accessModes</a:t>
            </a:r>
            <a:r>
              <a:rPr kumimoji="1" lang="en-US" altLang="zh-TW" dirty="0"/>
              <a:t>:</a:t>
            </a:r>
          </a:p>
          <a:p>
            <a:pPr lvl="1"/>
            <a:r>
              <a:rPr kumimoji="1" lang="en-US" altLang="zh-TW" dirty="0" err="1"/>
              <a:t>ReadWriteOnce</a:t>
            </a:r>
            <a:r>
              <a:rPr kumimoji="1" lang="en-US" altLang="zh-TW" dirty="0"/>
              <a:t>: 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ReadOnlyMany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ReadWriteMany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zh-CN" altLang="en-US" dirty="0"/>
              <a:t>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696901A0-B107-8446-99BF-786C11F32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4ACCC0E-425F-2A47-9CEC-1E35A70A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647348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28189-C639-0645-B276-B094E82D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96EFEC-FBBE-604D-A979-442644BBB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Spec.gcePersistentDisk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除了</a:t>
            </a:r>
            <a:r>
              <a:rPr kumimoji="1" lang="en-US" altLang="zh-CN" dirty="0" err="1"/>
              <a:t>gce</a:t>
            </a:r>
            <a:r>
              <a:rPr kumimoji="1" lang="zh-CN" altLang="en-US" dirty="0"/>
              <a:t>，還有多種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nfs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rbd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awsElasticBlcokStorage</a:t>
            </a:r>
            <a:endParaRPr kumimoji="1" lang="en-US" altLang="zh-TW" dirty="0"/>
          </a:p>
          <a:p>
            <a:r>
              <a:rPr kumimoji="1" lang="en-US" altLang="zh-CN" dirty="0"/>
              <a:t>List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get </a:t>
            </a:r>
            <a:r>
              <a:rPr kumimoji="1" lang="en-US" altLang="zh-CN" dirty="0" err="1"/>
              <a:t>pv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6234E88-A35A-0644-897F-78AC722E0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5A5B4DD-9D0C-5E41-97FC-E6F7B88EB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131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FA602C-33B1-0D40-BC22-7F9E2E810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909981"/>
            <a:ext cx="12007412" cy="7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7103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EA6CA-82FD-BB41-9A47-F6DEF6E4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PersistemtVolumeC</a:t>
            </a:r>
            <a:r>
              <a:rPr kumimoji="1" lang="en-US" altLang="zh-TW" dirty="0" err="1"/>
              <a:t>laim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21B0442-FA3A-BB44-B5AF-85E121D91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3244359"/>
          </a:xfrm>
        </p:spPr>
        <p:txBody>
          <a:bodyPr/>
          <a:lstStyle/>
          <a:p>
            <a:r>
              <a:rPr lang="en-US" altLang="zh-TW" sz="3200" dirty="0"/>
              <a:t>K8s/volumes/</a:t>
            </a:r>
            <a:r>
              <a:rPr lang="en-US" altLang="zh-TW" sz="3200" dirty="0" err="1"/>
              <a:t>pv-claim.yaml</a:t>
            </a:r>
            <a:endParaRPr kumimoji="1" lang="en-US" altLang="zh-TW" sz="3200" dirty="0"/>
          </a:p>
          <a:p>
            <a:r>
              <a:rPr kumimoji="1" lang="en-US" altLang="zh-TW" sz="3200" dirty="0"/>
              <a:t>Pods</a:t>
            </a:r>
            <a:r>
              <a:rPr kumimoji="1" lang="zh-Hant" altLang="en-US" sz="3200" dirty="0"/>
              <a:t> </a:t>
            </a:r>
            <a:r>
              <a:rPr kumimoji="1" lang="zh-CN" altLang="en-US" sz="3200" dirty="0"/>
              <a:t>界接</a:t>
            </a:r>
            <a:r>
              <a:rPr kumimoji="1" lang="en-US" altLang="zh-CN" sz="3200" dirty="0"/>
              <a:t>storage</a:t>
            </a:r>
            <a:r>
              <a:rPr kumimoji="1" lang="zh-CN" altLang="en-US" sz="3200" dirty="0"/>
              <a:t>層</a:t>
            </a:r>
            <a:endParaRPr kumimoji="1" lang="en-US" altLang="zh-TW" sz="3200" dirty="0"/>
          </a:p>
          <a:p>
            <a:r>
              <a:rPr kumimoji="1" lang="en-US" altLang="zh-TW" sz="3200" dirty="0"/>
              <a:t>List</a:t>
            </a:r>
          </a:p>
          <a:p>
            <a:pPr lvl="1"/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get </a:t>
            </a:r>
            <a:r>
              <a:rPr kumimoji="1" lang="en-US" altLang="zh-TW" sz="2800" dirty="0" err="1"/>
              <a:t>pvc</a:t>
            </a:r>
            <a:endParaRPr kumimoji="1" lang="zh-TW" altLang="en-US" sz="2800" dirty="0"/>
          </a:p>
        </p:txBody>
      </p:sp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1A37E903-B393-6E41-B552-D58F72CB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AAD8-A6B0-814E-8DF9-D0FB0FE42348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483E3C7C-1787-5A45-84B8-4C83C2AA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132</a:t>
            </a:fld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EFA96E6-3AA6-EA4C-8B7B-21B47042E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09" y="1907434"/>
            <a:ext cx="4396341" cy="324435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A71D272-5B77-9846-8C0C-929D58B98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9" y="5468583"/>
            <a:ext cx="12056302" cy="9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2250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24F129D-87A5-224E-BDEE-75057368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 plugin </a:t>
            </a:r>
            <a:r>
              <a:rPr kumimoji="1" lang="zh-CN" altLang="en-US" dirty="0"/>
              <a:t>支援程度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DA216ED-B408-084D-9ED6-A1FA5D89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2438" y="2052638"/>
            <a:ext cx="8328900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7C7B0B0E-872A-8A4A-8B3F-7BE4247B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947A-27A8-C44C-AB32-613A11A5A2C5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63D40CC-CE62-6E4C-9A1E-92DA842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629377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C32B27-89A6-A94B-9664-C5F962EC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 :</a:t>
            </a:r>
            <a:r>
              <a:rPr kumimoji="1" lang="zh-TW" altLang="en-US" dirty="0"/>
              <a:t>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界接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A4BB83-1234-6C45-82EA-FB0310ED2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nginx-gcpvolume.yaml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C70CAE-3764-964F-9A5D-A61124E3D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228" y="1447801"/>
            <a:ext cx="4588771" cy="5435692"/>
          </a:xfrm>
          <a:prstGeom prst="rect">
            <a:avLst/>
          </a:prstGeom>
        </p:spPr>
      </p:pic>
      <p:sp>
        <p:nvSpPr>
          <p:cNvPr id="8" name="日期預留位置 7">
            <a:extLst>
              <a:ext uri="{FF2B5EF4-FFF2-40B4-BE49-F238E27FC236}">
                <a16:creationId xmlns:a16="http://schemas.microsoft.com/office/drawing/2014/main" id="{2E2042AB-475D-F24F-8BE4-472523296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0803-CF54-5845-8F27-029BEE23357D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D999625C-48AF-3441-B318-1DE38D6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595570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7958D0-1839-594E-91B6-8D96AA5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檢查</a:t>
            </a:r>
            <a:r>
              <a:rPr kumimoji="1" lang="en-US" altLang="zh-CN" dirty="0"/>
              <a:t>pod</a:t>
            </a:r>
            <a:r>
              <a:rPr kumimoji="1" lang="zh-CN" altLang="en-US" dirty="0"/>
              <a:t>內掛載狀態。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B809E7-BD5A-D44D-BE19-788329935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-pod-</a:t>
            </a:r>
            <a:r>
              <a:rPr kumimoji="1" lang="en-US" altLang="zh-TW" dirty="0" err="1"/>
              <a:t>gcp</a:t>
            </a:r>
            <a:r>
              <a:rPr kumimoji="1" lang="en-US" altLang="zh-TW" dirty="0"/>
              <a:t>-volume -- /bin/bash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0AFDA4A-C2EB-2845-A09B-C813358B9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355445-CA42-F240-854C-D3831556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E9121D2-AF74-AA46-A111-8CB6FE38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3291541"/>
            <a:ext cx="11034320" cy="311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7875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5A33D-47FB-5547-9322-03A6EBF9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5741DEDD-2543-A745-994C-0EDD848D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ED534C6-FE5F-F646-A1FD-CEA22935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136</a:t>
            </a:fld>
            <a:endParaRPr kumimoji="1" lang="zh-TW" altLang="en-US"/>
          </a:p>
        </p:txBody>
      </p:sp>
      <p:pic>
        <p:nvPicPr>
          <p:cNvPr id="8" name="內容版面配置區 9">
            <a:extLst>
              <a:ext uri="{FF2B5EF4-FFF2-40B4-BE49-F238E27FC236}">
                <a16:creationId xmlns:a16="http://schemas.microsoft.com/office/drawing/2014/main" id="{BDE770C0-DDDC-EA44-8CD6-900ADBE12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846" y="3655126"/>
            <a:ext cx="6487091" cy="768443"/>
          </a:xfrm>
        </p:spPr>
      </p:pic>
    </p:spTree>
    <p:extLst>
      <p:ext uri="{BB962C8B-B14F-4D97-AF65-F5344CB8AC3E}">
        <p14:creationId xmlns:p14="http://schemas.microsoft.com/office/powerpoint/2010/main" val="109367506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FB81EF1-6584-AC45-A6E6-EC0E84D56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08BF20D-954C-1B45-893D-3F1BDBF90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delete pods </a:t>
            </a:r>
            <a:r>
              <a:rPr lang="en-US" altLang="zh-TW" dirty="0" err="1"/>
              <a:t>nginx</a:t>
            </a:r>
            <a:r>
              <a:rPr lang="en-US" altLang="zh-TW" dirty="0"/>
              <a:t>-pod-</a:t>
            </a:r>
            <a:r>
              <a:rPr lang="en-US" altLang="zh-TW" dirty="0" err="1"/>
              <a:t>gcp</a:t>
            </a:r>
            <a:r>
              <a:rPr lang="en-US" altLang="zh-TW" dirty="0"/>
              <a:t>-volume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65CC813-A183-1240-871E-F0A1BEACB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DA844EBB-F30B-3048-9B52-4404CC4E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137</a:t>
            </a:fld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BFCCB43-54B9-D14C-83E0-91A6DCD9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64" y="3245679"/>
            <a:ext cx="6790646" cy="230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0825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1CC2513-98B4-C646-911E-6E7E71CC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-3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714A350-3D14-D642-A4D7-C2691CB55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Kubetctl</a:t>
            </a:r>
            <a:r>
              <a:rPr lang="en-US" altLang="zh-TW" dirty="0"/>
              <a:t> apply –f </a:t>
            </a:r>
            <a:r>
              <a:rPr lang="en-US" altLang="zh-TW" dirty="0" err="1"/>
              <a:t>nginx-gcpvolume.yaml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918CFF26-8002-C148-866B-68F438F62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A87D7AB-BFBB-934A-825C-E6A4B469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138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F068596-65E3-D947-9F30-73AD397BD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15" y="3041694"/>
            <a:ext cx="9389333" cy="28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2739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3F020B-0072-BC47-BE94-5C5B54F45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5174AE6-EA2C-BF44-989D-0866AA898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run </a:t>
            </a:r>
            <a:r>
              <a:rPr lang="en-US" altLang="zh-TW" dirty="0" err="1"/>
              <a:t>php</a:t>
            </a:r>
            <a:r>
              <a:rPr lang="en-US" altLang="zh-TW" dirty="0"/>
              <a:t>-apache --image=k8s.gcr.io/</a:t>
            </a:r>
            <a:r>
              <a:rPr lang="en-US" altLang="zh-TW" dirty="0" err="1"/>
              <a:t>hpa</a:t>
            </a:r>
            <a:r>
              <a:rPr lang="en-US" altLang="zh-TW" dirty="0"/>
              <a:t>-example --expose --port=80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lvl="1"/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9AABA25-BC94-CD44-8AD8-28F1A92E3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641" y="3930336"/>
            <a:ext cx="5761661" cy="2718610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7DC1F15-5D87-FA4A-A72B-35C8CE307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837B-3C9A-364A-B083-72CDD023E106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150BCBB-C713-7748-AD83-76FC0D2AC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3061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3F787-0833-4F48-9645-9D1A7709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Can Windows 10 run Docker?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2FB147-7E50-8E46-996B-EFA922F2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Only </a:t>
            </a:r>
            <a:r>
              <a:rPr lang="en" altLang="zh-TW" b="1" dirty="0"/>
              <a:t>Windows 10 </a:t>
            </a:r>
            <a:r>
              <a:rPr lang="en" altLang="zh-TW" dirty="0"/>
              <a:t>Pro and Enterprise can support.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36347C-61EF-7442-A1F7-8C902394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E72C65-FE86-1A46-8C31-711637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062008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2D8B0A-A699-D646-B3C5-ACBABD97A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90A014-230F-8E42-A8A3-4A62612BA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</a:t>
            </a:r>
            <a:r>
              <a:rPr lang="en-US" altLang="zh-TW" dirty="0" err="1"/>
              <a:t>autoscale</a:t>
            </a:r>
            <a:r>
              <a:rPr lang="en-US" altLang="zh-TW" dirty="0"/>
              <a:t> deployment </a:t>
            </a:r>
            <a:r>
              <a:rPr lang="en-US" altLang="zh-TW" dirty="0" err="1"/>
              <a:t>php</a:t>
            </a:r>
            <a:r>
              <a:rPr lang="en-US" altLang="zh-TW" dirty="0"/>
              <a:t>-apache --</a:t>
            </a:r>
            <a:r>
              <a:rPr lang="en-US" altLang="zh-TW" dirty="0" err="1"/>
              <a:t>cpu</a:t>
            </a:r>
            <a:r>
              <a:rPr lang="en-US" altLang="zh-TW" dirty="0"/>
              <a:t>-percent=50 --min=1 --max=10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hpa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63BBE19-88B2-C14D-A463-A7EA0889C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7AF94D0-5CFA-7648-A0BF-1A4B0638D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8117F6B-6305-554A-99DD-2801D8378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4419149"/>
            <a:ext cx="9671703" cy="103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26719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B50C75-B48C-4640-BBB9-ADC3EEA56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2641FC-CB62-2A4E-8885-1AF57C926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開一個執行緒，壓</a:t>
            </a:r>
            <a:r>
              <a:rPr kumimoji="1" lang="en-US" altLang="zh-CN" dirty="0"/>
              <a:t>CPU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run -</a:t>
            </a:r>
            <a:r>
              <a:rPr lang="en-US" altLang="zh-TW" dirty="0" err="1"/>
              <a:t>i</a:t>
            </a:r>
            <a:r>
              <a:rPr lang="en-US" altLang="zh-TW" dirty="0"/>
              <a:t> --</a:t>
            </a:r>
            <a:r>
              <a:rPr lang="en-US" altLang="zh-TW" dirty="0" err="1"/>
              <a:t>tty</a:t>
            </a:r>
            <a:r>
              <a:rPr lang="en-US" altLang="zh-TW" dirty="0"/>
              <a:t> load-generator --image=</a:t>
            </a:r>
            <a:r>
              <a:rPr lang="en-US" altLang="zh-TW" dirty="0" err="1"/>
              <a:t>busybox</a:t>
            </a:r>
            <a:r>
              <a:rPr lang="en-US" altLang="zh-TW" dirty="0"/>
              <a:t> /bin/</a:t>
            </a:r>
            <a:r>
              <a:rPr lang="en-US" altLang="zh-TW" dirty="0" err="1"/>
              <a:t>sh</a:t>
            </a:r>
            <a:endParaRPr lang="en-US" altLang="zh-TW" dirty="0"/>
          </a:p>
          <a:p>
            <a:pPr lvl="1"/>
            <a:r>
              <a:rPr lang="en-US" altLang="zh-TW" dirty="0"/>
              <a:t>while true; do </a:t>
            </a:r>
            <a:r>
              <a:rPr lang="en-US" altLang="zh-TW" dirty="0" err="1"/>
              <a:t>wget</a:t>
            </a:r>
            <a:r>
              <a:rPr lang="en-US" altLang="zh-TW" dirty="0"/>
              <a:t> -q -O- http://</a:t>
            </a:r>
            <a:r>
              <a:rPr lang="en-US" altLang="zh-TW" dirty="0" err="1"/>
              <a:t>php-apache.default.svc.cluster.local</a:t>
            </a:r>
            <a:r>
              <a:rPr lang="en-US" altLang="zh-TW" dirty="0"/>
              <a:t>; done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676C2E3-5DE8-1349-BFF6-552FABA7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178" y="1252278"/>
            <a:ext cx="8526822" cy="76430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A500403-B0CC-E64C-82AE-E1D706C21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155" y="4774614"/>
            <a:ext cx="4733636" cy="189345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6FA5FD2-2338-144F-AA6E-1176C914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B17A-EED9-1146-94B0-25216F9E48A7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A7BA72A-5780-9F48-B07E-8F805D9CA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631548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289E5E-3C47-CA4F-98B4-70B1148B7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F93405-BB38-0C41-8254-E6A013BCB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Delete</a:t>
            </a:r>
            <a:r>
              <a:rPr kumimoji="1" lang="zh-CN" altLang="en-US" dirty="0"/>
              <a:t>壓測工具的</a:t>
            </a:r>
            <a:r>
              <a:rPr kumimoji="1" lang="en-US" altLang="zh-CN" dirty="0"/>
              <a:t>pods</a:t>
            </a:r>
          </a:p>
          <a:p>
            <a:r>
              <a:rPr kumimoji="1" lang="en-US" altLang="zh-TW" dirty="0"/>
              <a:t>Pods</a:t>
            </a:r>
            <a:r>
              <a:rPr kumimoji="1" lang="zh-CN" altLang="en-US" dirty="0"/>
              <a:t>自動縮回</a:t>
            </a:r>
            <a:endParaRPr kumimoji="1" lang="en-US" altLang="zh-CN" dirty="0"/>
          </a:p>
          <a:p>
            <a:pPr lvl="1"/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C34C24-E6C1-B047-93F1-994D46B1C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71" y="3265133"/>
            <a:ext cx="6817591" cy="17710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41BD3BC-BD64-E847-A229-A6B9EB85E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971" y="5458664"/>
            <a:ext cx="8366245" cy="78973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5B0FF8E-B6BE-F140-A91F-D1DA2E0E4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1CEA2-AC8F-C841-AE8E-B71C5C2AC2F3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F99B360-B45D-CA48-AB04-108C7F334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6763235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FEF4E-C298-6D44-A74B-21471D00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資源使用率</a:t>
            </a:r>
            <a:r>
              <a:rPr kumimoji="1" lang="en-US" altLang="zh-CN" dirty="0"/>
              <a:t>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6C420E-DEC5-1140-BF28-1ACE063A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nodes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pods</a:t>
            </a:r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3A186B-BF25-ED4A-BECD-CB7047E0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24" y="2822785"/>
            <a:ext cx="9420514" cy="11390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33FF1D-0104-2443-8EC9-58886840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24" y="4597595"/>
            <a:ext cx="9171132" cy="165080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A67E2FF-6E5D-4C46-A361-F8394DA9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B338-C3AC-A54C-82AE-E4BDD4F2264A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CF8EC4C-DA09-EE46-AFCE-B42E5B71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142440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506A2BF-AEEA-9748-BE55-EF26D31F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-1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50EAE8CE-7202-3840-BBBE-22DB222B9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840" y="1853248"/>
            <a:ext cx="5874327" cy="4376017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A7782F73-F189-9A4B-9A04-E5134E95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080E-489C-8145-9CFC-35EA4F88BEB3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57A260E-106D-5140-8C02-C5B766E0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144</a:t>
            </a:fld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914F88-9CF1-F042-9480-A58A23D55376}"/>
              </a:ext>
            </a:extLst>
          </p:cNvPr>
          <p:cNvSpPr txBox="1"/>
          <p:nvPr/>
        </p:nvSpPr>
        <p:spPr>
          <a:xfrm>
            <a:off x="2745034" y="1155413"/>
            <a:ext cx="5206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u="sng" dirty="0">
                <a:hlinkClick r:id="rId3"/>
              </a:rPr>
              <a:t>k8s</a:t>
            </a:r>
            <a:r>
              <a:rPr lang="en-US" altLang="zh-TW" sz="3200" dirty="0"/>
              <a:t>/</a:t>
            </a:r>
            <a:r>
              <a:rPr lang="en-US" altLang="zh-TW" sz="3200" dirty="0">
                <a:hlinkClick r:id="rId4"/>
              </a:rPr>
              <a:t>cronjob</a:t>
            </a:r>
            <a:r>
              <a:rPr lang="en-US" altLang="zh-TW" sz="3200" dirty="0"/>
              <a:t>/</a:t>
            </a:r>
            <a:r>
              <a:rPr lang="en-US" altLang="zh-TW" sz="3200" b="1" dirty="0" err="1"/>
              <a:t>cronjob.yaml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6838949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2BD00-7A8F-9041-99C2-12FB9219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BE4F49-B48C-BD43-B6CF-C9C88A9D9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cronjob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job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	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A5C71-91CF-2B4B-9158-C639140E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04" y="2438399"/>
            <a:ext cx="7677493" cy="8782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3D1BFD8-FD39-514D-8126-824ED0F6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417" y="4330071"/>
            <a:ext cx="7797389" cy="1528288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71000BF-F044-A14F-8443-2C5AFF53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5D27-9E74-324E-B311-8D4C116E0D78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DBFE779-F58C-B949-9385-3C5D16D2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312884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71C68E-A9ED-A94D-8561-2DA6AB33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592A10-22B8-D34E-8D29-3923AE2CB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定時建立</a:t>
            </a:r>
            <a:r>
              <a:rPr lang="en-US" altLang="zh-CN" dirty="0"/>
              <a:t>job</a:t>
            </a:r>
            <a:r>
              <a:rPr lang="zh-CN" altLang="en-US" dirty="0"/>
              <a:t>與</a:t>
            </a:r>
            <a:r>
              <a:rPr lang="en-US" altLang="zh-CN" dirty="0"/>
              <a:t>pod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delete cronjob hello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CE7E4B-9E7B-D242-9891-BC3C0BF2E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25" y="5076074"/>
            <a:ext cx="10768467" cy="7512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D54945-AF63-1E4D-8597-DCFE5A8BA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592" y="1071210"/>
            <a:ext cx="7310408" cy="334155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5835CFB-564B-D94A-82A8-2545CA20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B3CDD-D19F-DB45-B68C-E998F51E4931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6BCD0E3-5884-AF4E-B42E-ED4558D4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461028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CCE67-4DE4-014C-9074-3A2A6B85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</a:t>
            </a:r>
            <a:r>
              <a:rPr kumimoji="1" lang="zh-Hant" altLang="en-US" dirty="0"/>
              <a:t> </a:t>
            </a:r>
            <a:r>
              <a:rPr kumimoji="1" lang="zh-TW" altLang="en-US" dirty="0"/>
              <a:t>編碼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E12C4E-F8FE-7F43-8C58-834B828D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$ echo -n "root" | base64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$ echo -n "</a:t>
            </a:r>
            <a:r>
              <a:rPr lang="en-US" altLang="zh-TW" dirty="0" err="1"/>
              <a:t>rootpass</a:t>
            </a:r>
            <a:r>
              <a:rPr lang="en-US" altLang="zh-TW" dirty="0"/>
              <a:t>" | base64</a:t>
            </a:r>
            <a:endParaRPr kumimoji="1"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BD000AF-A198-EA41-B795-C663BC10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621AC5-8D2C-F847-9FC9-E9E60278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147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48290C9-696F-C748-9E1F-6FECBF36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72" y="2812188"/>
            <a:ext cx="9177569" cy="7679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FECC9E7-DFFE-DE45-8F6A-43E995F4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29" y="4926062"/>
            <a:ext cx="11265987" cy="60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1747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B39C4-5EF0-AE45-B66B-AF250B92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B6EDD1-8A0B-6645-97CB-8970AA9A3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secrets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8E4D69D-D4B0-4F40-9B12-A1ACB6F9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6FFE14B-8DE4-C24A-A3EC-73386495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FECE5E4-A625-3E45-BCF5-0AAFB1CE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41320"/>
            <a:ext cx="8636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2917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920023-C093-FB44-8634-721EF899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251771-5DD9-0646-9CF2-5F7F181A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K8s/secret/demo-</a:t>
            </a:r>
            <a:r>
              <a:rPr kumimoji="1" lang="en-US" altLang="zh-TW" dirty="0" err="1"/>
              <a:t>secret.yaml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0700B8-B527-EE47-9113-326848475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17099B-74E7-1A49-BD8B-CFAE6FC4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149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403F094-6649-BD42-BBCD-A5902E03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90" y="3330909"/>
            <a:ext cx="6769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72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VM1 on you docker development </a:t>
            </a:r>
            <a:r>
              <a:rPr kumimoji="1" lang="en-US" altLang="zh-TW" dirty="0" err="1"/>
              <a:t>environmets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https://github.com/demoyuw/k8s.git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k8s/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~/k8s/rancher/ubunu16_install_docker.sh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137961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CFF813-01FC-A94E-970A-E1611891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</a:t>
            </a:r>
            <a:r>
              <a:rPr kumimoji="1" lang="zh-CN" altLang="en-US" dirty="0"/>
              <a:t>當</a:t>
            </a:r>
            <a:r>
              <a:rPr kumimoji="1" lang="en-US" altLang="zh-CN" dirty="0"/>
              <a:t>Pod </a:t>
            </a:r>
            <a:r>
              <a:rPr kumimoji="1" lang="zh-CN" altLang="en-US" dirty="0"/>
              <a:t>環境變數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4ACBAE-CE02-FE4C-92F5-8CC002187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-secret-</a:t>
            </a:r>
            <a:r>
              <a:rPr kumimoji="1" lang="en-US" altLang="zh-TW" dirty="0" err="1"/>
              <a:t>env.yaml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ED18BF7-17F1-B040-BF67-6ABDF655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A261710-6C04-AA4C-BF6B-46943721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150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407DBA-B632-9042-B8E7-1543D2E8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362" y="1411814"/>
            <a:ext cx="3407357" cy="54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2784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BF1820-2337-124E-8DDD-C898A125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</a:t>
            </a:r>
            <a:r>
              <a:rPr kumimoji="1" lang="en-US" altLang="zh-TW" dirty="0" err="1"/>
              <a:t>env</a:t>
            </a:r>
            <a:r>
              <a:rPr kumimoji="1" lang="zh-Hant" altLang="en-US" dirty="0"/>
              <a:t> 描述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B6E80EF-6A41-4A4E-A630-16271150A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1942" y="2052638"/>
            <a:ext cx="6089891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957D3B-BE84-954F-86AF-C6566E35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8727-B726-5C4A-BFDD-E692E02EFAF9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E1FECC7-DB16-554E-97AC-1B682611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013281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E34C5-F5FF-E347-908B-DCBB2D85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show </a:t>
            </a:r>
            <a:r>
              <a:rPr kumimoji="1" lang="en-US" altLang="zh-TW" dirty="0" err="1"/>
              <a:t>env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57981D4-A227-8A48-AA88-769E84F04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498123"/>
            <a:ext cx="8947150" cy="130479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97A1DD2-B05B-684B-8D2C-2B5692E4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EB738CC-819F-8943-8168-A17C9DAC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036501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BE138-5E96-1042-8237-1B82DB98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mount secret volume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4D9539A-4305-7848-BDFA-78CFAB061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6649" y="2052638"/>
            <a:ext cx="3520478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92262C-1701-F14B-B6A1-70EC63E9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8633712-886A-EF42-AC98-F1D76B23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9089965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F42771-84DB-364D-A832-676B4304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F0AA1BF-787B-8943-B154-A62553E16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0205"/>
            <a:ext cx="8947150" cy="292062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5EA266-8F69-CF4B-88CA-A1E5EB26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2EA4F36-56CF-C34A-B10D-58912D70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154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F9A358-8563-FF4D-ACA4-B1428AD41525}"/>
              </a:ext>
            </a:extLst>
          </p:cNvPr>
          <p:cNvSpPr txBox="1"/>
          <p:nvPr/>
        </p:nvSpPr>
        <p:spPr>
          <a:xfrm>
            <a:off x="1642392" y="1686951"/>
            <a:ext cx="8408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/>
              <a:t>kubectl</a:t>
            </a:r>
            <a:r>
              <a:rPr kumimoji="1" lang="en-US" altLang="zh-TW" sz="3200" dirty="0"/>
              <a:t> describe pods </a:t>
            </a:r>
            <a:r>
              <a:rPr kumimoji="1" lang="en-US" altLang="zh-TW" sz="3200" dirty="0" err="1"/>
              <a:t>nginx</a:t>
            </a:r>
            <a:r>
              <a:rPr kumimoji="1" lang="en-US" altLang="zh-TW" sz="3200" dirty="0"/>
              <a:t>-pod-</a:t>
            </a:r>
            <a:r>
              <a:rPr kumimoji="1" lang="en-US" altLang="zh-TW" sz="3200" dirty="0" err="1"/>
              <a:t>gcp</a:t>
            </a:r>
            <a:r>
              <a:rPr kumimoji="1" lang="en-US" altLang="zh-TW" sz="3200" dirty="0"/>
              <a:t>-volume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301072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302BA-F40D-A246-8144-D882DDCD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 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AE3A54C-713E-0348-876F-F65DFA7E0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6171"/>
            <a:ext cx="8947150" cy="2908696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CFC0B85-9579-E747-972E-8203392A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E118C47-AB8A-4C4A-8AA3-1DF75D5F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316752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F25F83-0F9E-A24D-ADED-DD851AE1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下載</a:t>
            </a:r>
            <a:r>
              <a:rPr kumimoji="1" lang="en-US" altLang="zh-CN" dirty="0"/>
              <a:t>Putty</a:t>
            </a:r>
            <a:r>
              <a:rPr kumimoji="1" lang="zh-Hant" altLang="en-US" dirty="0"/>
              <a:t> ，填入</a:t>
            </a:r>
            <a:r>
              <a:rPr kumimoji="1" lang="en-US" altLang="zh-Hant" dirty="0" err="1"/>
              <a:t>id@ip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5EA858C-3E99-384A-941F-5BBFA1182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38C6DEA-19A6-9344-8A08-281FD4E6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1B9F03-5220-EE42-905B-1F8CE0D0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156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FF2A8754-BBE0-A446-82D0-BC9B16A8B542}"/>
              </a:ext>
            </a:extLst>
          </p:cNvPr>
          <p:cNvSpPr/>
          <p:nvPr/>
        </p:nvSpPr>
        <p:spPr>
          <a:xfrm>
            <a:off x="2920655" y="2572571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0761AAD8-0B71-7F49-8B8C-5D2C4D0E191E}"/>
              </a:ext>
            </a:extLst>
          </p:cNvPr>
          <p:cNvSpPr/>
          <p:nvPr/>
        </p:nvSpPr>
        <p:spPr>
          <a:xfrm>
            <a:off x="4369129" y="3130921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06556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29F1D-323B-8A4B-A5CB-30DF7601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左邊</a:t>
            </a:r>
            <a:r>
              <a:rPr kumimoji="1" lang="en-US" altLang="zh-CN" dirty="0" err="1"/>
              <a:t>Connectopn</a:t>
            </a:r>
            <a:r>
              <a:rPr kumimoji="1" lang="en-US" altLang="zh-CN" dirty="0"/>
              <a:t>/SSH/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3A4EA2C-B6A8-2347-8FF1-EA75F5C14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ECFF6A8-7CF9-1E4F-8841-063947EB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718BB21-09C5-E54B-942F-535063E9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157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5985C0BF-0B9D-5341-A5FF-670D39701A45}"/>
              </a:ext>
            </a:extLst>
          </p:cNvPr>
          <p:cNvSpPr/>
          <p:nvPr/>
        </p:nvSpPr>
        <p:spPr>
          <a:xfrm>
            <a:off x="2888287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11C37E1F-0F6B-874A-AC4D-918E87C7DD81}"/>
              </a:ext>
            </a:extLst>
          </p:cNvPr>
          <p:cNvSpPr/>
          <p:nvPr/>
        </p:nvSpPr>
        <p:spPr>
          <a:xfrm>
            <a:off x="3042605" y="489146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777201A4-F7CF-FF4F-8A7A-6EF1EA996F3C}"/>
              </a:ext>
            </a:extLst>
          </p:cNvPr>
          <p:cNvSpPr/>
          <p:nvPr/>
        </p:nvSpPr>
        <p:spPr>
          <a:xfrm>
            <a:off x="3163417" y="5454385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735702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924A-EF90-7D42-9DF2-1FBD496F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Private key file 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62F9D3E-D800-7D4A-9ACA-BCA88AA02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392EE3D-60AB-6B42-A331-F933A755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FE5FB83-F40D-3542-B108-B9B252E7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158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DDCB28D7-C7F1-9B46-92D6-0489A0F2C2C3}"/>
              </a:ext>
            </a:extLst>
          </p:cNvPr>
          <p:cNvSpPr/>
          <p:nvPr/>
        </p:nvSpPr>
        <p:spPr>
          <a:xfrm>
            <a:off x="4385313" y="477360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BD200F9D-CC1B-4B49-9F5D-BA305EEFC4A9}"/>
              </a:ext>
            </a:extLst>
          </p:cNvPr>
          <p:cNvSpPr/>
          <p:nvPr/>
        </p:nvSpPr>
        <p:spPr>
          <a:xfrm>
            <a:off x="2928748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EC37E871-C59E-BA4F-B047-98C28186169B}"/>
              </a:ext>
            </a:extLst>
          </p:cNvPr>
          <p:cNvSpPr/>
          <p:nvPr/>
        </p:nvSpPr>
        <p:spPr>
          <a:xfrm>
            <a:off x="3042036" y="490238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DD5C9666-1EF8-6346-AB18-B66BB29DF13F}"/>
              </a:ext>
            </a:extLst>
          </p:cNvPr>
          <p:cNvSpPr/>
          <p:nvPr/>
        </p:nvSpPr>
        <p:spPr>
          <a:xfrm>
            <a:off x="3163417" y="544522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292243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EAEF0-80D9-3B43-9B97-A389961C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k8s.ppk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806627E-8695-134F-A496-6CC9A7ABC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412" y="2052638"/>
            <a:ext cx="555495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56C960B-EA13-DB4E-86E0-27C106479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44EB874-52F8-B742-AB9B-0B1564780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039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Ubuntu16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FROM ubuntu:</a:t>
            </a:r>
          </a:p>
          <a:p>
            <a:pPr marL="0" indent="0">
              <a:buNone/>
            </a:pPr>
            <a:r>
              <a:rPr kumimoji="1" lang="en-US" altLang="zh-TW" dirty="0"/>
              <a:t>LABEL version="0.1"</a:t>
            </a:r>
          </a:p>
          <a:p>
            <a:pPr marL="0" indent="0">
              <a:buNone/>
            </a:pPr>
            <a:r>
              <a:rPr kumimoji="1" lang="en-US" altLang="zh-TW" dirty="0"/>
              <a:t>ENV USERIS='</a:t>
            </a:r>
            <a:r>
              <a:rPr kumimoji="1" lang="en-US" altLang="zh-TW" dirty="0" err="1"/>
              <a:t>yuweichou</a:t>
            </a:r>
            <a:r>
              <a:rPr kumimoji="1" lang="en-US" altLang="zh-TW" dirty="0"/>
              <a:t>'</a:t>
            </a:r>
          </a:p>
          <a:p>
            <a:pPr marL="0" indent="0">
              <a:buNone/>
            </a:pPr>
            <a:r>
              <a:rPr kumimoji="1" lang="en-US" altLang="zh-TW" dirty="0"/>
              <a:t>COPY file / 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update"]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install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lang="en-US" altLang="zh-TW" dirty="0"/>
              <a:t>ENTRYPOINT</a:t>
            </a:r>
            <a:r>
              <a:rPr kumimoji="1" lang="en-US" altLang="zh-TW" dirty="0"/>
              <a:t> ["/bin/bash", "-c", "echo </a:t>
            </a:r>
            <a:r>
              <a:rPr kumimoji="1" lang="en-US" altLang="zh-TW" dirty="0" err="1"/>
              <a:t>hellow</a:t>
            </a:r>
            <a:r>
              <a:rPr kumimoji="1" lang="en-US" altLang="zh-TW" dirty="0"/>
              <a:t> &gt;&gt;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kumimoji="1" lang="en-US" altLang="zh-TW" dirty="0"/>
              <a:t>CMD ["/bin/bash", "-c", "echo $USERIS 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AA29D1-91B0-9D40-95AB-F13EA3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95D-0681-A944-AD9D-1E0077AE037C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702373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A7E24-594C-C441-8D2B-E4393B51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即可登入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3DD53B-C99A-9544-9FB8-A93ACB2DF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3638" y="2321719"/>
            <a:ext cx="6286500" cy="3657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126EAB2-981B-BA4E-9969-13A34D1B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5379B44-2BED-F446-9EED-90BC3A49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222630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87915D9-63BD-0E4E-97C9-53B5DA26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B: Helm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795D65CD-9B14-8646-AFFD-80F6FE7DF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9E16A1-F6F3-054E-ADD1-D7FBAA2DD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FB4530-8DE7-0E4D-AD94-05867D872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993608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E03BC9-8DA6-7E45-8F56-E26BFAA9E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– introduction 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726066-FEFB-184E-8141-AC8F30255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Helm</a:t>
            </a:r>
          </a:p>
          <a:p>
            <a:pPr lvl="1"/>
            <a:r>
              <a:rPr kumimoji="1" lang="zh-TW" altLang="en-US" dirty="0"/>
              <a:t>套件管理工具</a:t>
            </a:r>
            <a:r>
              <a:rPr kumimoji="1" lang="en-US" altLang="zh-TW" dirty="0"/>
              <a:t> (apt, yum)</a:t>
            </a:r>
          </a:p>
          <a:p>
            <a:r>
              <a:rPr kumimoji="1" lang="en-US" altLang="zh-TW" dirty="0"/>
              <a:t>Chart</a:t>
            </a:r>
          </a:p>
          <a:p>
            <a:pPr lvl="1"/>
            <a:r>
              <a:rPr kumimoji="1" lang="zh-CN" altLang="en-US" dirty="0"/>
              <a:t>安裝、部署包</a:t>
            </a:r>
            <a:r>
              <a:rPr kumimoji="1" lang="en-US" altLang="zh-CN" dirty="0"/>
              <a:t> (package)</a:t>
            </a:r>
          </a:p>
          <a:p>
            <a:r>
              <a:rPr kumimoji="1" lang="en-US" altLang="zh-CN" dirty="0"/>
              <a:t>Tiller</a:t>
            </a:r>
          </a:p>
          <a:p>
            <a:pPr lvl="1"/>
            <a:r>
              <a:rPr kumimoji="1" lang="en-US" altLang="zh-CN" dirty="0"/>
              <a:t>K8s </a:t>
            </a:r>
            <a:r>
              <a:rPr kumimoji="1" lang="zh-CN" altLang="en-US" dirty="0"/>
              <a:t>端</a:t>
            </a:r>
            <a:r>
              <a:rPr kumimoji="1" lang="en-US" altLang="zh-CN" dirty="0"/>
              <a:t>(Server)</a:t>
            </a:r>
            <a:r>
              <a:rPr kumimoji="1" lang="zh-CN" altLang="en-US" dirty="0"/>
              <a:t>的套件</a:t>
            </a:r>
            <a:r>
              <a:rPr kumimoji="1" lang="zh-TW" altLang="en-US" dirty="0"/>
              <a:t> </a:t>
            </a:r>
            <a:r>
              <a:rPr kumimoji="1" lang="en-US" altLang="zh-TW" dirty="0"/>
              <a:t>driver </a:t>
            </a:r>
            <a:endParaRPr kumimoji="1" lang="en-US" altLang="zh-CN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87D806-12BC-A549-8A58-7B8B3C35E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BD7076E-6B99-E845-B79B-ED2D1179D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181573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C90AB0-5898-5E4D-8967-928286578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– introduction 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01503E-EC62-BC4F-9193-D4C77E0B5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Release</a:t>
            </a:r>
          </a:p>
          <a:p>
            <a:pPr lvl="1"/>
            <a:r>
              <a:rPr kumimoji="1" lang="zh-CN" altLang="en-US" dirty="0"/>
              <a:t>所部署的軟體</a:t>
            </a:r>
            <a:r>
              <a:rPr kumimoji="1" lang="en-US" altLang="zh-CN" dirty="0"/>
              <a:t> (software)</a:t>
            </a:r>
          </a:p>
          <a:p>
            <a:r>
              <a:rPr kumimoji="1" lang="en-US" altLang="zh-CN" dirty="0"/>
              <a:t>Repository</a:t>
            </a:r>
          </a:p>
          <a:p>
            <a:pPr lvl="1"/>
            <a:r>
              <a:rPr kumimoji="1" lang="zh-CN" altLang="en-US" dirty="0"/>
              <a:t>套件倉庫</a:t>
            </a:r>
            <a:r>
              <a:rPr kumimoji="1" lang="en-US" altLang="zh-CN" dirty="0"/>
              <a:t> (package server)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21C849-0F0B-1940-AB1D-A724F5A51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BA7E7F-EDDC-7E44-BD67-B2B7DF7DC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20743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3296698-7B6F-4B44-8B8D-864597ABE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452" y="175808"/>
            <a:ext cx="8532788" cy="6264579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329F4F-E786-7047-8E7E-52D21925E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8455A05-AFCE-5B45-A421-FF5D63693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71688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2AD590-3E95-624B-97D2-AD64A80F7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Helm</a:t>
            </a:r>
            <a:r>
              <a:rPr kumimoji="1" lang="zh-TW" altLang="en-US" dirty="0"/>
              <a:t> 初始化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123684-9CC2-CC47-8365-92705D02F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CB7168E-7EB9-514C-A07D-03F3910BD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165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1B10FD0-D425-FF4B-AD72-C13DA9384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7" y="5879224"/>
            <a:ext cx="12192000" cy="73835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3A04E4B-9C86-934D-B770-486073A44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64753"/>
            <a:ext cx="12192000" cy="2160144"/>
          </a:xfrm>
          <a:prstGeom prst="rect">
            <a:avLst/>
          </a:prstGeom>
        </p:spPr>
      </p:pic>
      <p:sp>
        <p:nvSpPr>
          <p:cNvPr id="14" name="內容版面配置區 13">
            <a:extLst>
              <a:ext uri="{FF2B5EF4-FFF2-40B4-BE49-F238E27FC236}">
                <a16:creationId xmlns:a16="http://schemas.microsoft.com/office/drawing/2014/main" id="{D833D8D4-7E1D-F144-96F7-F875A91B0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Helm version</a:t>
            </a:r>
          </a:p>
        </p:txBody>
      </p:sp>
    </p:spTree>
    <p:extLst>
      <p:ext uri="{BB962C8B-B14F-4D97-AF65-F5344CB8AC3E}">
        <p14:creationId xmlns:p14="http://schemas.microsoft.com/office/powerpoint/2010/main" val="399885951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1D926A-291D-DD48-A4BC-1392E0EE1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Helm</a:t>
            </a:r>
            <a:r>
              <a:rPr kumimoji="1" lang="zh-TW" altLang="en-US" dirty="0"/>
              <a:t> 初始化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6F3AF4-1C05-7044-B4D3-0E0A6B824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F814F0-F47D-154F-A44B-49DCFC8F5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166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6C51C66-4F81-DB4E-8912-EE0BC2BC4F6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03312" y="2052918"/>
            <a:ext cx="89465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確認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k8s server</a:t>
            </a:r>
            <a:r>
              <a:rPr kumimoji="1" lang="zh-CN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端有安裝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tiller</a:t>
            </a:r>
            <a:b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kumimoji="1" lang="en-US" altLang="zh-CN" sz="28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kubectl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get pod -n </a:t>
            </a:r>
            <a:r>
              <a:rPr kumimoji="1" lang="en-US" altLang="zh-CN" sz="28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kube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-system -l app=helm</a:t>
            </a:r>
            <a:endParaRPr kumimoji="1" lang="zh-TW" altLang="en-US" sz="2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7" name="內容版面配置區 9">
            <a:extLst>
              <a:ext uri="{FF2B5EF4-FFF2-40B4-BE49-F238E27FC236}">
                <a16:creationId xmlns:a16="http://schemas.microsoft.com/office/drawing/2014/main" id="{F0B5F7EA-D821-884C-97E0-DABED8C17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703" y="3250171"/>
            <a:ext cx="8947150" cy="90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3062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4FCFF6-E048-6242-8709-47FE6E1B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k8s</a:t>
            </a:r>
            <a:r>
              <a:rPr kumimoji="1" lang="zh-CN" altLang="en-US" dirty="0"/>
              <a:t>上建立並授與</a:t>
            </a:r>
            <a:r>
              <a:rPr kumimoji="1" lang="en-US" altLang="zh-CN" dirty="0"/>
              <a:t>tiller</a:t>
            </a:r>
            <a:r>
              <a:rPr kumimoji="1" lang="zh-CN" altLang="en-US" dirty="0"/>
              <a:t>權限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6ECB75-8871-434B-BDCA-A4FB8245A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create </a:t>
            </a:r>
            <a:r>
              <a:rPr lang="en-US" altLang="zh-TW" dirty="0" err="1"/>
              <a:t>serviceaccount</a:t>
            </a:r>
            <a:r>
              <a:rPr lang="en-US" altLang="zh-TW" dirty="0"/>
              <a:t> --namespace </a:t>
            </a:r>
            <a:r>
              <a:rPr lang="en-US" altLang="zh-TW" dirty="0" err="1"/>
              <a:t>kube</a:t>
            </a:r>
            <a:r>
              <a:rPr lang="en-US" altLang="zh-TW" dirty="0"/>
              <a:t>-system tiller 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create </a:t>
            </a:r>
            <a:r>
              <a:rPr lang="en-US" altLang="zh-TW" dirty="0" err="1"/>
              <a:t>clusterrolebinding</a:t>
            </a:r>
            <a:r>
              <a:rPr lang="en-US" altLang="zh-TW" dirty="0"/>
              <a:t> tiller-cluster-rule --</a:t>
            </a:r>
            <a:r>
              <a:rPr lang="en-US" altLang="zh-TW" dirty="0" err="1"/>
              <a:t>clusterrole</a:t>
            </a:r>
            <a:r>
              <a:rPr lang="en-US" altLang="zh-TW" dirty="0"/>
              <a:t>=cluster-admin --</a:t>
            </a:r>
            <a:r>
              <a:rPr lang="en-US" altLang="zh-TW" dirty="0" err="1"/>
              <a:t>serviceaccount</a:t>
            </a:r>
            <a:r>
              <a:rPr lang="en-US" altLang="zh-TW" dirty="0"/>
              <a:t>=</a:t>
            </a:r>
            <a:r>
              <a:rPr lang="en-US" altLang="zh-TW" dirty="0" err="1"/>
              <a:t>kube-system:tiller</a:t>
            </a:r>
            <a:r>
              <a:rPr lang="en-US" altLang="zh-TW" dirty="0"/>
              <a:t> 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patch deploy --namespace </a:t>
            </a:r>
            <a:r>
              <a:rPr lang="en-US" altLang="zh-TW" dirty="0" err="1"/>
              <a:t>kube</a:t>
            </a:r>
            <a:r>
              <a:rPr lang="en-US" altLang="zh-TW" dirty="0"/>
              <a:t>-system tiller-deploy -p '{"spec":{"template":{"spec":{"</a:t>
            </a:r>
            <a:r>
              <a:rPr lang="en-US" altLang="zh-TW" dirty="0" err="1"/>
              <a:t>serviceAccount</a:t>
            </a:r>
            <a:r>
              <a:rPr lang="en-US" altLang="zh-TW" dirty="0"/>
              <a:t>":"tiller"}}}}'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CEEAAD7-3D05-D646-B8E0-5FA849EFA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EB81851-35BC-974F-B215-A084768F4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044846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6D1FA5-4748-1540-884B-C32FD9839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command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3D42B0-99BC-324D-AA23-8EEE167E9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repo update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Helm create {software name}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98E39E8-EF44-AF48-8D0C-5D1E5E44B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AE34AA-F848-2644-99ED-FB2EEC5D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F242F2E-044C-CC4F-8047-CDB8EDFC5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725928"/>
            <a:ext cx="9588500" cy="16256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F263462-600E-9F4C-A3A8-DB3A64A38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09" y="5544818"/>
            <a:ext cx="8896873" cy="86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9963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41FA70-4811-3548-95EC-FE5B8B3BA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</a:t>
            </a:r>
            <a:r>
              <a:rPr kumimoji="1" lang="zh-CN" altLang="en-US" dirty="0"/>
              <a:t>檔案結構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2EFDEB-0FDD-F34E-B750-88DA63FBD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package structure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B56A4B-B9DA-134D-980A-37125AE3E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5A0325-9B6B-754C-B53B-B09653A6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169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DC9654-F71B-C64C-A54F-A5DBAECAA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946" y="2608326"/>
            <a:ext cx="61595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2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/>
              <a:t>FROM python:2.7 </a:t>
            </a:r>
          </a:p>
          <a:p>
            <a:pPr marL="0" indent="0">
              <a:buNone/>
            </a:pPr>
            <a:r>
              <a:rPr lang="en-US" altLang="zh-TW" dirty="0"/>
              <a:t>LABEL version="0.1”</a:t>
            </a:r>
          </a:p>
          <a:p>
            <a:pPr marL="0" indent="0">
              <a:buNone/>
            </a:pPr>
            <a:r>
              <a:rPr lang="en-US" altLang="zh-TW" dirty="0"/>
              <a:t>LABEL owner=”</a:t>
            </a:r>
            <a:r>
              <a:rPr lang="en-US" altLang="zh-TW" dirty="0" err="1"/>
              <a:t>yuwei</a:t>
            </a:r>
            <a:r>
              <a:rPr lang="en-US" altLang="zh-TW" dirty="0"/>
              <a:t> chou”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</a:t>
            </a:r>
          </a:p>
          <a:p>
            <a:pPr marL="0" indent="0">
              <a:buNone/>
            </a:pPr>
            <a:r>
              <a:rPr lang="en-US" altLang="zh-TW" dirty="0"/>
              <a:t>COPY . .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/app/</a:t>
            </a:r>
            <a:r>
              <a:rPr lang="en-US" altLang="zh-TW" dirty="0" err="1"/>
              <a:t>requirements.txt</a:t>
            </a:r>
            <a:r>
              <a:rPr lang="en-US" altLang="zh-TW" dirty="0"/>
              <a:t> 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450003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EF4312-65DB-564D-8F30-9A55EC4FA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B2C0BD-5EA3-7040-8561-F6B9B317F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install --dry-run --debug .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04F6BE-FE88-F246-B437-E438E5E25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16F84F-E218-1647-B2A5-1D6420967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170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55448DA-6745-7B43-9843-9D65491D3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443" y="2767374"/>
            <a:ext cx="8868753" cy="409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28873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E28D85-B417-694F-BF09-430B56F1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把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-helm</a:t>
            </a:r>
            <a:r>
              <a:rPr kumimoji="1" lang="zh-TW" altLang="en-US" dirty="0"/>
              <a:t>部署到</a:t>
            </a:r>
            <a:r>
              <a:rPr kumimoji="1" lang="en-US" altLang="zh-TW" dirty="0"/>
              <a:t>k8s</a:t>
            </a:r>
            <a:r>
              <a:rPr kumimoji="1" lang="zh-CN" altLang="en-US" dirty="0"/>
              <a:t>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E164F2-228D-F540-A9DF-C2E037EAD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install .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89D766-94D7-624F-A349-B0A79B005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306DC7D-1B34-3248-812F-5615DC627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171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228BC55-5AD5-F84F-810C-D22B77404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80" y="2764352"/>
            <a:ext cx="7693152" cy="368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1834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699440-7287-BC49-8831-3CDF228C2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</a:t>
            </a:r>
            <a:r>
              <a:rPr kumimoji="1" lang="zh-TW" altLang="en-US" dirty="0"/>
              <a:t> </a:t>
            </a:r>
            <a:r>
              <a:rPr kumimoji="1" lang="en-US" altLang="zh-TW" dirty="0"/>
              <a:t>helm deploy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7C52BEF-E9E6-0540-9982-F0BD1CB2A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86196"/>
            <a:ext cx="8947150" cy="2928646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1A9165-F067-E64F-978D-DAA805F91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078B9B-39BF-AC4E-8359-40F38811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4841659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F1B5A1-4365-4F47-B277-3C839E9B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</a:t>
            </a:r>
            <a:r>
              <a:rPr kumimoji="1" lang="zh-TW" altLang="en-US" dirty="0"/>
              <a:t> </a:t>
            </a:r>
            <a:r>
              <a:rPr kumimoji="1" lang="en-US" altLang="zh-TW" dirty="0"/>
              <a:t>helm deploy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01D0E9-3D0E-A147-9339-84D515C6A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list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Helm delete {helm name}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A6EA36-50B5-BD4C-A5C3-F73193907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7FEAC80-7FBE-054D-9D8C-DD950C44E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4C244D2-C767-BE49-8916-004A22946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6652"/>
            <a:ext cx="12192000" cy="61234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E3B2272-7362-0144-886E-980391DCB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32" y="4737862"/>
            <a:ext cx="98171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266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D39163-68D3-224F-A8E8-1396F4481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打包</a:t>
            </a:r>
            <a:r>
              <a:rPr kumimoji="1" lang="en-US" altLang="zh-CN" dirty="0"/>
              <a:t> helm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B0724B-A96D-374F-AA11-31B1075C3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package  ./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6B09AE-0B7A-8846-B5A8-F8572B4C8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480A8A-0008-2442-B886-9BE7454FE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CC0698F-6693-2846-A0EE-FE5D50188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3072693"/>
            <a:ext cx="11948160" cy="71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5387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BD8E9B5-A342-5149-AF12-3F344D198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附錄</a:t>
            </a:r>
            <a:r>
              <a:rPr kumimoji="1" lang="en-US" altLang="zh-CN" dirty="0"/>
              <a:t>C</a:t>
            </a:r>
            <a:r>
              <a:rPr kumimoji="1" lang="zh-CN" altLang="en-US" dirty="0"/>
              <a:t>：</a:t>
            </a:r>
            <a:r>
              <a:rPr kumimoji="1" lang="en-US" altLang="zh-CN" dirty="0"/>
              <a:t>Policy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9FE17D7D-CF48-4A42-AE6F-CE323DD95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3BD021-A60D-E348-9BAA-4ACD4BEC7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0AD3058-D6B3-6045-BCA0-5A96ABA9B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430535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FB364C-C03F-D341-A02C-921BFAB58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Account –</a:t>
            </a:r>
            <a:r>
              <a:rPr lang="zh-TW" altLang="en-US" dirty="0"/>
              <a:t> 管理資源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0EE73E-6E88-2741-AB79-38A426106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有別於使用者帳戶</a:t>
            </a:r>
            <a:endParaRPr kumimoji="1" lang="en-US" altLang="zh-TW" dirty="0"/>
          </a:p>
          <a:p>
            <a:r>
              <a:rPr kumimoji="1" lang="zh-TW" altLang="en-US" dirty="0"/>
              <a:t>可使用</a:t>
            </a:r>
            <a:r>
              <a:rPr lang="en-US" altLang="zh-TW" dirty="0"/>
              <a:t>namespace</a:t>
            </a:r>
            <a:r>
              <a:rPr lang="zh-CN" altLang="en-US" dirty="0"/>
              <a:t>區隔資源</a:t>
            </a:r>
            <a:endParaRPr lang="en-US" altLang="zh-CN" dirty="0"/>
          </a:p>
          <a:p>
            <a:r>
              <a:rPr kumimoji="1" lang="zh-TW" altLang="en-US" dirty="0"/>
              <a:t>預設無</a:t>
            </a:r>
            <a:r>
              <a:rPr lang="en-US" altLang="zh-TW" dirty="0" err="1"/>
              <a:t>ServiceAccount</a:t>
            </a:r>
            <a:r>
              <a:rPr lang="zh-CN" altLang="en-US" dirty="0"/>
              <a:t>設定，設</a:t>
            </a:r>
            <a:r>
              <a:rPr lang="en-US" altLang="zh-TW" dirty="0" err="1"/>
              <a:t>ServiceAccount</a:t>
            </a:r>
            <a:r>
              <a:rPr lang="zh-CN" altLang="en-US" dirty="0"/>
              <a:t>為</a:t>
            </a:r>
            <a:r>
              <a:rPr lang="en-US" altLang="zh-CN" dirty="0"/>
              <a:t>default</a:t>
            </a:r>
          </a:p>
          <a:p>
            <a:endParaRPr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1AF6B1-EE74-2846-874E-833D5E338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564F72E-38F0-3843-814A-E4E3C5956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176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48DE7DB-876B-8947-BBCA-7C2B61FDB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012" y="3917207"/>
            <a:ext cx="6376987" cy="294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774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505455-1426-744F-A94A-4BE4BE280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BEBEB"/>
                </a:solidFill>
              </a:rPr>
              <a:t>Pod Security Policies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52EF97-D84A-E74E-96B4-FE92B5A18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要啟用</a:t>
            </a:r>
            <a:r>
              <a:rPr lang="en-US" altLang="zh-TW" dirty="0" err="1">
                <a:solidFill>
                  <a:srgbClr val="EBEBEB"/>
                </a:solidFill>
              </a:rPr>
              <a:t>PodSecurityPolicies</a:t>
            </a:r>
            <a:endParaRPr lang="en-US" altLang="zh-TW" dirty="0">
              <a:solidFill>
                <a:srgbClr val="EBEBEB"/>
              </a:solidFill>
            </a:endParaRPr>
          </a:p>
          <a:p>
            <a:r>
              <a:rPr kumimoji="1" lang="zh-CN" altLang="en-US" dirty="0">
                <a:solidFill>
                  <a:srgbClr val="EBEBEB"/>
                </a:solidFill>
              </a:rPr>
              <a:t>自定義</a:t>
            </a:r>
            <a:endParaRPr kumimoji="1" lang="en-US" altLang="zh-CN" dirty="0">
              <a:solidFill>
                <a:srgbClr val="EBEBEB"/>
              </a:solidFill>
            </a:endParaRP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442B10-591C-C047-A838-B044E0A7E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A0C244F-9189-614B-A28E-A9E9020C6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177</a:t>
            </a:fld>
            <a:endParaRPr kumimoji="1" lang="zh-TW" altLang="en-US"/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152B63A0-E726-3749-8C67-410AF7038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761" y="2822456"/>
            <a:ext cx="3403194" cy="403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2983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E284F092-AA0B-364D-94B5-B5BF4ACB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附錄Ｄ</a:t>
            </a:r>
            <a:r>
              <a:rPr kumimoji="1" lang="en-US" altLang="zh-CN" dirty="0"/>
              <a:t>: Docker Compose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A1161739-BFAA-8B4F-A04A-908079DACE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E89556-41AC-E946-AB2C-17D331367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9B4C0A6-31D7-E64F-8229-34BD1E9F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253077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35EF81-B33D-F94D-879F-DEC9F892F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42C3AD-5D0C-524A-9183-67119DA10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描述</a:t>
            </a:r>
            <a:r>
              <a:rPr kumimoji="1" lang="en-US" altLang="zh-TW" dirty="0"/>
              <a:t>Container</a:t>
            </a:r>
            <a:r>
              <a:rPr kumimoji="1" lang="zh-CN" altLang="en-US" dirty="0"/>
              <a:t>間的相依性應用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 err="1"/>
              <a:t>Yaml</a:t>
            </a:r>
            <a:r>
              <a:rPr kumimoji="1" lang="en-US" altLang="zh-CN" dirty="0"/>
              <a:t> file</a:t>
            </a:r>
            <a:r>
              <a:rPr kumimoji="1" lang="zh-CN" altLang="en-US" dirty="0"/>
              <a:t>紀錄</a:t>
            </a:r>
            <a:r>
              <a:rPr kumimoji="1" lang="en-US" altLang="zh-CN" dirty="0"/>
              <a:t>docker run </a:t>
            </a:r>
            <a:r>
              <a:rPr kumimoji="1" lang="zh-CN" altLang="en-US" dirty="0"/>
              <a:t>相關參數</a:t>
            </a:r>
            <a:endParaRPr kumimoji="1" lang="en-US" altLang="zh-CN" dirty="0"/>
          </a:p>
          <a:p>
            <a:r>
              <a:rPr kumimoji="1" lang="en-US" altLang="zh-CN" dirty="0"/>
              <a:t>Install</a:t>
            </a:r>
          </a:p>
          <a:p>
            <a:pPr lvl="1"/>
            <a:r>
              <a:rPr kumimoji="1" lang="en-US" altLang="zh-CN" dirty="0" err="1"/>
              <a:t>sudo</a:t>
            </a:r>
            <a:r>
              <a:rPr kumimoji="1" lang="en-US" altLang="zh-CN" dirty="0"/>
              <a:t> apt install docker-</a:t>
            </a:r>
            <a:r>
              <a:rPr kumimoji="1" lang="en-US" altLang="zh-CN" dirty="0" err="1"/>
              <a:t>ce</a:t>
            </a:r>
            <a:r>
              <a:rPr kumimoji="1" lang="en-US" altLang="zh-CN" dirty="0"/>
              <a:t>-cli -y</a:t>
            </a:r>
          </a:p>
          <a:p>
            <a:pPr lvl="1"/>
            <a:r>
              <a:rPr kumimoji="1" lang="en-US" altLang="zh-CN" dirty="0" err="1"/>
              <a:t>sudo</a:t>
            </a:r>
            <a:r>
              <a:rPr kumimoji="1" lang="en-US" altLang="zh-CN" dirty="0"/>
              <a:t> apt install docker-compose -y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292CA6-7C73-D244-9393-D629313E8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51936C-37C7-D545-93B5-12A24FE56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49987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9FD9C9-3F9A-4C45-ACDF-060FBE0D0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512AAB-1532-7D45-9F49-B281DA38B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FROM java</a:t>
            </a:r>
          </a:p>
          <a:p>
            <a:r>
              <a:rPr kumimoji="1" lang="en-US" altLang="zh-TW" dirty="0"/>
              <a:t>RUN cd /</a:t>
            </a:r>
          </a:p>
          <a:p>
            <a:r>
              <a:rPr kumimoji="1" lang="en-US" altLang="zh-TW" dirty="0"/>
              <a:t>ADD apache-tomcat-7.0.82.tar.gz .</a:t>
            </a:r>
          </a:p>
          <a:p>
            <a:r>
              <a:rPr kumimoji="1" lang="en-US" altLang="zh-TW" dirty="0"/>
              <a:t>VOLUME ["/apache-tomcat-7.0.82/</a:t>
            </a:r>
            <a:r>
              <a:rPr kumimoji="1" lang="en-US" altLang="zh-TW" dirty="0" err="1"/>
              <a:t>webapps</a:t>
            </a:r>
            <a:r>
              <a:rPr kumimoji="1" lang="en-US" altLang="zh-TW" dirty="0"/>
              <a:t>"]</a:t>
            </a:r>
          </a:p>
          <a:p>
            <a:r>
              <a:rPr kumimoji="1" lang="en-US" altLang="zh-TW" dirty="0"/>
              <a:t>EXPOSE 8080</a:t>
            </a:r>
          </a:p>
          <a:p>
            <a:r>
              <a:rPr kumimoji="1" lang="en-US" altLang="zh-TW" dirty="0"/>
              <a:t>CMD ["/apache-tomcat-7.0.82/bin/</a:t>
            </a:r>
            <a:r>
              <a:rPr kumimoji="1" lang="en-US" altLang="zh-TW" dirty="0" err="1"/>
              <a:t>catalina.sh</a:t>
            </a:r>
            <a:r>
              <a:rPr kumimoji="1" lang="en-US" altLang="zh-TW" dirty="0"/>
              <a:t>", "run"]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5FDFE6-F4B5-1143-80BE-E39126D4E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F85B000-F8FE-274E-BD98-30AF1B79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759950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99CCD6-FCF6-F744-91EF-1E9F7F582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41801C-0440-6A44-9978-92280BC87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180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10BB0FA-71C2-2546-A602-A82F0E659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27" y="5097"/>
            <a:ext cx="6539346" cy="684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5443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58D1A3-11B4-7B49-9AB6-24A3AA98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Web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BCE576-A278-9A4D-92B4-10079AEE6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/>
              <a:t>web: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nginx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build: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/.</a:t>
            </a:r>
          </a:p>
          <a:p>
            <a:pPr marL="457200" lvl="1" indent="0">
              <a:buNone/>
            </a:pPr>
            <a:r>
              <a:rPr lang="en-US" altLang="zh-TW" dirty="0"/>
              <a:t>volumes:</a:t>
            </a:r>
          </a:p>
          <a:p>
            <a:pPr marL="457200" lvl="1" indent="0">
              <a:buNone/>
            </a:pPr>
            <a:r>
              <a:rPr lang="en-US" altLang="zh-TW" dirty="0"/>
              <a:t>  -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/web:/</a:t>
            </a:r>
            <a:r>
              <a:rPr lang="en-US" altLang="zh-TW" dirty="0" err="1"/>
              <a:t>usr</a:t>
            </a:r>
            <a:r>
              <a:rPr lang="en-US" altLang="zh-TW" dirty="0"/>
              <a:t>/share/</a:t>
            </a:r>
            <a:r>
              <a:rPr lang="en-US" altLang="zh-TW" dirty="0" err="1"/>
              <a:t>nginx</a:t>
            </a:r>
            <a:r>
              <a:rPr lang="en-US" altLang="zh-TW" dirty="0"/>
              <a:t>/html</a:t>
            </a:r>
          </a:p>
          <a:p>
            <a:pPr marL="0" indent="0">
              <a:buNone/>
            </a:pPr>
            <a:r>
              <a:rPr lang="en-US" altLang="zh-TW" dirty="0"/>
              <a:t>    ports:</a:t>
            </a:r>
          </a:p>
          <a:p>
            <a:pPr marL="0" indent="0">
              <a:buNone/>
            </a:pPr>
            <a:r>
              <a:rPr lang="en-US" altLang="zh-TW" dirty="0"/>
              <a:t>      - "80:80"</a:t>
            </a:r>
          </a:p>
          <a:p>
            <a:pPr marL="0" indent="0">
              <a:buNone/>
            </a:pPr>
            <a:r>
              <a:rPr lang="en-US" altLang="zh-TW" dirty="0"/>
              <a:t>      - "443:443"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C9BFDD-40F2-184F-AD36-96ED0CA4C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A24C58-EE1B-BE4C-981C-AA3347F0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3516497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2C3EC9-C896-7C4E-9239-6F5752A2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</a:t>
            </a:r>
            <a:r>
              <a:rPr kumimoji="1" lang="en-US" altLang="zh-TW" dirty="0" err="1"/>
              <a:t>db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D2D518-BEFD-8B4F-9290-FEDB9AC67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err="1"/>
              <a:t>db</a:t>
            </a:r>
            <a:r>
              <a:rPr lang="en-US" altLang="zh-TW" dirty="0"/>
              <a:t>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postgresql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image: </a:t>
            </a:r>
            <a:r>
              <a:rPr lang="en-US" altLang="zh-TW" dirty="0" err="1"/>
              <a:t>postgres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ports:</a:t>
            </a:r>
          </a:p>
          <a:p>
            <a:pPr marL="457200" lvl="1" indent="0">
              <a:buNone/>
            </a:pPr>
            <a:r>
              <a:rPr lang="en-US" altLang="zh-TW" dirty="0"/>
              <a:t>  - "5432:5432"</a:t>
            </a:r>
          </a:p>
          <a:p>
            <a:pPr marL="0" indent="0">
              <a:buNone/>
            </a:pPr>
            <a:r>
              <a:rPr lang="en-US" altLang="zh-TW" dirty="0"/>
              <a:t>    volumes:</a:t>
            </a:r>
          </a:p>
          <a:p>
            <a:pPr marL="0" indent="0">
              <a:buNone/>
            </a:pPr>
            <a:r>
              <a:rPr lang="en-US" altLang="zh-TW" dirty="0"/>
              <a:t>      - ./</a:t>
            </a:r>
            <a:r>
              <a:rPr lang="en-US" altLang="zh-TW" dirty="0" err="1"/>
              <a:t>pg</a:t>
            </a:r>
            <a:r>
              <a:rPr lang="en-US" altLang="zh-TW" dirty="0"/>
              <a:t>-data:/</a:t>
            </a:r>
            <a:r>
              <a:rPr lang="en-US" altLang="zh-TW" dirty="0" err="1"/>
              <a:t>var</a:t>
            </a:r>
            <a:r>
              <a:rPr lang="en-US" altLang="zh-TW" dirty="0"/>
              <a:t>/lib/</a:t>
            </a:r>
            <a:r>
              <a:rPr lang="en-US" altLang="zh-TW" dirty="0" err="1"/>
              <a:t>postgresql</a:t>
            </a:r>
            <a:r>
              <a:rPr lang="en-US" altLang="zh-TW" dirty="0"/>
              <a:t>/data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F0C5C5-01C7-664F-8CCA-57580DAFA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E16DA7-8A63-C94E-B820-0ABE84F9E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563709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F54B7C-0125-0947-A26B-6931EE9FC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app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68F73B-7A43-E04F-B2D9-B088E2069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/>
              <a:t>app: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container_name</a:t>
            </a:r>
            <a:r>
              <a:rPr lang="en-US" altLang="zh-TW" dirty="0"/>
              <a:t>: flask</a:t>
            </a:r>
          </a:p>
          <a:p>
            <a:pPr marL="0" indent="0">
              <a:buNone/>
            </a:pPr>
            <a:r>
              <a:rPr lang="en-US" altLang="zh-TW" dirty="0"/>
              <a:t>  build: ./</a:t>
            </a:r>
            <a:r>
              <a:rPr lang="en-US" altLang="zh-TW" dirty="0" err="1"/>
              <a:t>dockerfile</a:t>
            </a:r>
            <a:r>
              <a:rPr lang="en-US" altLang="zh-TW" dirty="0"/>
              <a:t>/flask-</a:t>
            </a:r>
            <a:r>
              <a:rPr lang="en-US" altLang="zh-TW" dirty="0" err="1"/>
              <a:t>api</a:t>
            </a:r>
            <a:r>
              <a:rPr lang="en-US" altLang="zh-TW" dirty="0"/>
              <a:t>/.</a:t>
            </a:r>
          </a:p>
          <a:p>
            <a:pPr marL="0" indent="0">
              <a:buNone/>
            </a:pPr>
            <a:r>
              <a:rPr lang="en-US" altLang="zh-TW" dirty="0"/>
              <a:t>  ports:</a:t>
            </a:r>
          </a:p>
          <a:p>
            <a:pPr marL="0" indent="0">
              <a:buNone/>
            </a:pPr>
            <a:r>
              <a:rPr lang="en-US" altLang="zh-TW" dirty="0"/>
              <a:t>    - "10009:10009"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depends_on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    - </a:t>
            </a:r>
            <a:r>
              <a:rPr lang="en-US" altLang="zh-TW" dirty="0" err="1"/>
              <a:t>db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005366-4310-284A-95D5-529398CC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E238AE-0C1A-FD4B-AE97-C7E1239E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583001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4E48-1F3F-4B48-9C65-DF02FA64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F352C2-DD6D-D742-8862-6F59C0D64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kumimoji="1" lang="en-US" altLang="zh-TW" dirty="0"/>
              <a:t>docker-compose build</a:t>
            </a:r>
          </a:p>
          <a:p>
            <a:pPr lvl="1"/>
            <a:r>
              <a:rPr kumimoji="1" lang="zh-CN" altLang="en-US" dirty="0"/>
              <a:t>建立</a:t>
            </a:r>
            <a:r>
              <a:rPr kumimoji="1" lang="en-US" altLang="zh-CN" dirty="0"/>
              <a:t>docker-compose image</a:t>
            </a:r>
          </a:p>
          <a:p>
            <a:endParaRPr kumimoji="1" lang="en-US" altLang="zh-TW" dirty="0"/>
          </a:p>
          <a:p>
            <a:pPr marL="457200" lvl="1" indent="0">
              <a:buNone/>
            </a:pP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C4365F-C9C7-C347-9188-CE405728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</p:spPr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0383DB-6CA2-BB41-9034-B9029E79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D48C1CA-DC90-284F-98A1-4BA8430588C0}" type="slidenum">
              <a:rPr kumimoji="1" lang="zh-TW" altLang="en-US" smtClean="0"/>
              <a:t>184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FE8A09-7383-F14B-9E1C-0528D1542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43" y="1642965"/>
            <a:ext cx="5849257" cy="520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875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0AD6E3-C3BF-A14A-B4B0-AD5D9AE2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6E1B75-C776-8A41-95DF-D814336C5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啟動</a:t>
            </a:r>
            <a:r>
              <a:rPr kumimoji="1" lang="en-US" altLang="zh-CN" dirty="0"/>
              <a:t> Services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up: </a:t>
            </a:r>
            <a:r>
              <a:rPr kumimoji="1" lang="zh-CN" altLang="en-US" dirty="0"/>
              <a:t>終端執行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 –d: </a:t>
            </a:r>
            <a:r>
              <a:rPr kumimoji="1" lang="zh-CN" altLang="en-US" dirty="0"/>
              <a:t>在背景執行</a:t>
            </a:r>
            <a:endParaRPr kumimoji="1" lang="en-US" altLang="zh-TW" dirty="0"/>
          </a:p>
          <a:p>
            <a:endParaRPr kumimoji="1" lang="en-US" altLang="zh-TW" dirty="0"/>
          </a:p>
          <a:p>
            <a:pPr lvl="1"/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D8F997-B73F-344F-BA63-508CACFBB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867EBD-F75F-534F-903B-0A1269425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A41FF56-AEF1-B14C-B293-580A5614E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753696"/>
            <a:ext cx="8373452" cy="310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2765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0A11CE-CB26-6A49-AE9E-B948ABC4B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D5CFD4-10C2-B347-9301-B4C55B922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docker-compose </a:t>
            </a:r>
            <a:r>
              <a:rPr kumimoji="1" lang="en-US" altLang="zh-TW" dirty="0" err="1"/>
              <a:t>ps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列出執行中的</a:t>
            </a:r>
            <a:r>
              <a:rPr kumimoji="1" lang="en-US" altLang="zh-CN" dirty="0"/>
              <a:t>process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Docker-compose down</a:t>
            </a:r>
          </a:p>
          <a:p>
            <a:pPr lvl="1"/>
            <a:r>
              <a:rPr kumimoji="1" lang="zh-CN" altLang="en-US" dirty="0"/>
              <a:t>停止並刪除</a:t>
            </a:r>
            <a:r>
              <a:rPr kumimoji="1" lang="en-US" altLang="zh-CN" dirty="0"/>
              <a:t> Services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D413F1-A284-7E48-9190-C596CB42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66377D-2DFA-2345-87C5-D54742AE8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A158823-969E-C044-82F7-103F90D32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379" y="5660669"/>
            <a:ext cx="7453476" cy="117288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733F7DF-5856-F241-BDD5-C9C6B04F9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332" y="3160057"/>
            <a:ext cx="9130772" cy="138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00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168B7B-92C7-3A47-95FC-B65D2DF5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build and run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020304-6BA2-334C-AFD5-A1B4D5054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build</a:t>
            </a:r>
            <a:r>
              <a:rPr kumimoji="1" lang="zh-TW" altLang="en-US" dirty="0"/>
              <a:t> </a:t>
            </a:r>
            <a:r>
              <a:rPr kumimoji="1" lang="en-US" altLang="zh-TW" dirty="0"/>
              <a:t>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 </a:t>
            </a:r>
          </a:p>
          <a:p>
            <a:r>
              <a:rPr kumimoji="1" lang="en-US" altLang="zh-TW" dirty="0"/>
              <a:t>docker run -v </a:t>
            </a:r>
            <a:r>
              <a:rPr kumimoji="1" lang="en" altLang="zh-TW" dirty="0"/>
              <a:t>/home/</a:t>
            </a:r>
            <a:r>
              <a:rPr kumimoji="1" lang="en" altLang="zh-TW" dirty="0" err="1"/>
              <a:t>demoyuw</a:t>
            </a:r>
            <a:r>
              <a:rPr kumimoji="1" lang="en" altLang="zh-TW" dirty="0"/>
              <a:t>/k8s/</a:t>
            </a:r>
            <a:r>
              <a:rPr kumimoji="1" lang="en" altLang="zh-TW" dirty="0" err="1"/>
              <a:t>dockerfile</a:t>
            </a:r>
            <a:r>
              <a:rPr kumimoji="1" lang="en" altLang="zh-TW" dirty="0"/>
              <a:t>/tomcat/</a:t>
            </a:r>
            <a:r>
              <a:rPr kumimoji="1" lang="en" altLang="zh-TW" dirty="0" err="1"/>
              <a:t>javaImage</a:t>
            </a:r>
            <a:r>
              <a:rPr kumimoji="1" lang="en" altLang="zh-TW" dirty="0"/>
              <a:t>/war</a:t>
            </a:r>
            <a:r>
              <a:rPr kumimoji="1" lang="en-US" altLang="zh-TW" dirty="0"/>
              <a:t>:/apache-tomcat-7.0.82/</a:t>
            </a:r>
            <a:r>
              <a:rPr kumimoji="1" lang="en-US" altLang="zh-TW" dirty="0" err="1"/>
              <a:t>webapps</a:t>
            </a:r>
            <a:r>
              <a:rPr kumimoji="1" lang="en-US" altLang="zh-TW" dirty="0"/>
              <a:t> -p 80:8080 -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java-tomcat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</a:t>
            </a:r>
          </a:p>
          <a:p>
            <a:r>
              <a:rPr lang="en-US" altLang="zh-TW" dirty="0">
                <a:hlinkClick r:id="rId2"/>
              </a:rPr>
              <a:t>http://{VM1 </a:t>
            </a:r>
            <a:r>
              <a:rPr lang="zh-CN" altLang="en-US" dirty="0">
                <a:hlinkClick r:id="rId2"/>
              </a:rPr>
              <a:t>外部</a:t>
            </a:r>
            <a:r>
              <a:rPr lang="en-US" altLang="zh-CN" dirty="0">
                <a:hlinkClick r:id="rId2"/>
              </a:rPr>
              <a:t>IP</a:t>
            </a:r>
            <a:r>
              <a:rPr lang="en-US" altLang="zh-TW" dirty="0">
                <a:hlinkClick r:id="rId2"/>
              </a:rPr>
              <a:t>}/jenkins/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2BFB0F-A35E-D640-BD80-84C70D84A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F541DA-DFAB-8D44-A28B-9199F96B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8836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AC73D5-433E-BD4C-9230-A4D7E153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Outlook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9055A5-2113-8241-99C3-8C60853BB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63676"/>
            <a:ext cx="8946541" cy="4195481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Container </a:t>
            </a:r>
            <a:r>
              <a:rPr kumimoji="1" lang="zh-CN" altLang="en-US" sz="3200" dirty="0"/>
              <a:t>與</a:t>
            </a:r>
            <a:r>
              <a:rPr kumimoji="1" lang="en-US" altLang="zh-CN" sz="3200" dirty="0"/>
              <a:t>Docker</a:t>
            </a:r>
            <a:endParaRPr kumimoji="1" lang="en-US" altLang="zh-Hant" sz="3200" dirty="0"/>
          </a:p>
          <a:p>
            <a:r>
              <a:rPr kumimoji="1" lang="en-US" altLang="zh-TW" sz="3200" dirty="0"/>
              <a:t>Kubernetes</a:t>
            </a:r>
            <a:endParaRPr kumimoji="1" lang="en-US" altLang="zh-Hant" sz="3200" dirty="0"/>
          </a:p>
          <a:p>
            <a:r>
              <a:rPr kumimoji="1" lang="zh-CN" altLang="en-US" sz="3200" dirty="0"/>
              <a:t>用</a:t>
            </a:r>
            <a:r>
              <a:rPr kumimoji="1" lang="en-US" altLang="zh-CN" sz="3200" dirty="0"/>
              <a:t>rancher </a:t>
            </a:r>
            <a:r>
              <a:rPr kumimoji="1" lang="zh-Hant" altLang="en-US" sz="3200" dirty="0"/>
              <a:t>安裝</a:t>
            </a:r>
            <a:r>
              <a:rPr kumimoji="1" lang="en-US" altLang="zh-Hant" sz="3200" dirty="0"/>
              <a:t>Kubernetes</a:t>
            </a:r>
          </a:p>
          <a:p>
            <a:r>
              <a:rPr kumimoji="1" lang="en-US" altLang="zh-TW" sz="3200" dirty="0"/>
              <a:t>Kubernetes </a:t>
            </a:r>
            <a:r>
              <a:rPr kumimoji="1" lang="zh-Hant" altLang="en-US" sz="3200" dirty="0"/>
              <a:t>操作</a:t>
            </a:r>
            <a:endParaRPr kumimoji="1" lang="en-US" altLang="zh-Hant" sz="3200" dirty="0"/>
          </a:p>
          <a:p>
            <a:r>
              <a:rPr kumimoji="1" lang="zh-TW" altLang="en-US" sz="3200" dirty="0"/>
              <a:t>使用</a:t>
            </a:r>
            <a:r>
              <a:rPr kumimoji="1" lang="en-US" altLang="zh-TW" sz="3200" dirty="0"/>
              <a:t>Google Cloud Platform Kubernetes Engine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56F6D0E-E097-5148-B683-92FD3DC0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CF2E3-AFB5-AF49-9D44-8E4D304CC87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75E64-E656-F54C-B677-53774FC3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0141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3277-DEAD-4C48-BF47-0E2A0B00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CE29D-5839-A643-8B26-83CAC828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FROM</a:t>
            </a:r>
          </a:p>
          <a:p>
            <a:pPr lvl="1"/>
            <a:r>
              <a:rPr lang="en-US" altLang="zh-TW" dirty="0"/>
              <a:t>FROM </a:t>
            </a:r>
            <a:r>
              <a:rPr lang="en-US" altLang="zh-TW" dirty="0" err="1"/>
              <a:t>images:tag</a:t>
            </a:r>
            <a:endParaRPr lang="en-US" altLang="zh-TW" dirty="0"/>
          </a:p>
          <a:p>
            <a:pPr lvl="1"/>
            <a:r>
              <a:rPr lang="en-US" altLang="zh-TW" dirty="0"/>
              <a:t>ex: FROM ubuntu:18.04</a:t>
            </a:r>
          </a:p>
          <a:p>
            <a:pPr lvl="1"/>
            <a:r>
              <a:rPr lang="en-US" altLang="zh-TW" dirty="0"/>
              <a:t>ex: FROM </a:t>
            </a:r>
            <a:r>
              <a:rPr lang="en-US" altLang="zh-TW" dirty="0" err="1"/>
              <a:t>demoyuw</a:t>
            </a:r>
            <a:r>
              <a:rPr lang="en-US" altLang="zh-TW" dirty="0"/>
              <a:t>/nginx:</a:t>
            </a:r>
            <a:r>
              <a:rPr lang="en-US" altLang="zh-TW" b="1" dirty="0"/>
              <a:t>v0.2</a:t>
            </a:r>
            <a:endParaRPr lang="en-US" altLang="zh-TW" dirty="0"/>
          </a:p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設定環境變數參數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657F177-B8BD-3849-B2BC-28567D7F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7BE0E3-7420-C74B-8C6D-BC51B824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8393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建立資料夾，並設定預設資料夾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r>
              <a:rPr lang="en-US" altLang="zh-TW" dirty="0"/>
              <a:t>COPY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r>
              <a:rPr lang="en-US" altLang="zh-TW" dirty="0"/>
              <a:t>COPY </a:t>
            </a:r>
            <a:r>
              <a:rPr lang="en-US" altLang="zh-TW" dirty="0" err="1"/>
              <a:t>test.war</a:t>
            </a:r>
            <a:r>
              <a:rPr lang="en-US" altLang="zh-TW" dirty="0"/>
              <a:t> .</a:t>
            </a:r>
          </a:p>
          <a:p>
            <a:r>
              <a:rPr lang="en-US" altLang="zh-TW" dirty="0"/>
              <a:t>COPY /home/users/files .</a:t>
            </a:r>
          </a:p>
          <a:p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61033C-2EAD-DF42-896C-CB61B1D4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3D6B-7B4C-FB43-B244-4BC25EE61BD0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0253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E8D00-23AE-514A-94E0-A5C9B803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83193-5BEE-0A47-868A-08FB5077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</a:t>
            </a:r>
            <a:r>
              <a:rPr lang="en-US" altLang="zh-TW" dirty="0"/>
              <a:t>command</a:t>
            </a:r>
            <a:r>
              <a:rPr lang="zh-CN" altLang="en-US" dirty="0"/>
              <a:t>並建立</a:t>
            </a:r>
            <a:r>
              <a:rPr lang="en-US" altLang="zh-CN" dirty="0"/>
              <a:t>image</a:t>
            </a:r>
            <a:r>
              <a:rPr lang="zh-CN" altLang="en-US" dirty="0"/>
              <a:t>，用於安裝。可多個</a:t>
            </a:r>
            <a:endParaRPr lang="en-US" altLang="zh-TW" dirty="0"/>
          </a:p>
          <a:p>
            <a:pPr lvl="1"/>
            <a:r>
              <a:rPr lang="en-US" altLang="zh-TW" dirty="0"/>
              <a:t>Shell </a:t>
            </a:r>
            <a:r>
              <a:rPr lang="zh-CN" altLang="en-US" dirty="0"/>
              <a:t>表示法</a:t>
            </a:r>
            <a:r>
              <a:rPr lang="en-US" altLang="zh-TW" dirty="0"/>
              <a:t> </a:t>
            </a:r>
          </a:p>
          <a:p>
            <a:pPr lvl="2"/>
            <a:r>
              <a:rPr lang="en-US" altLang="zh-TW" dirty="0"/>
              <a:t>RUN apt-get install python3</a:t>
            </a:r>
          </a:p>
          <a:p>
            <a:pPr lvl="2"/>
            <a:r>
              <a:rPr lang="en-US" altLang="zh-TW" dirty="0"/>
              <a:t>/bin/</a:t>
            </a:r>
            <a:r>
              <a:rPr lang="en-US" altLang="zh-TW" dirty="0" err="1"/>
              <a:t>sh</a:t>
            </a:r>
            <a:r>
              <a:rPr lang="en-US" altLang="zh-TW" dirty="0"/>
              <a:t> –c apt-get install python3</a:t>
            </a:r>
          </a:p>
          <a:p>
            <a:pPr lvl="1"/>
            <a:r>
              <a:rPr lang="en-US" altLang="zh-TW" dirty="0"/>
              <a:t>Exec</a:t>
            </a:r>
            <a:r>
              <a:rPr lang="zh-TW" altLang="en-US" dirty="0"/>
              <a:t> </a:t>
            </a:r>
            <a:r>
              <a:rPr lang="zh-CN" altLang="en-US" dirty="0"/>
              <a:t>表示法：不調用</a:t>
            </a:r>
            <a:r>
              <a:rPr lang="en-US" altLang="zh-CN" dirty="0"/>
              <a:t>/bin/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zh-TW" altLang="en-US" dirty="0"/>
              <a:t>執行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/>
              <a:t>RUN [“command1”, “command2” …]</a:t>
            </a:r>
          </a:p>
          <a:p>
            <a:pPr lvl="2"/>
            <a:r>
              <a:rPr lang="en-US" altLang="zh-TW" dirty="0"/>
              <a:t>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8DDAD2-5AA1-A64B-BB03-C3E80A0E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EF282-C0DB-174E-B2FE-4FC2ADEF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2190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zh-TW" altLang="en-US" dirty="0"/>
              <a:t>差別 </a:t>
            </a:r>
            <a:r>
              <a:rPr lang="en-US" altLang="zh-TW" dirty="0"/>
              <a:t>copy </a:t>
            </a:r>
            <a:r>
              <a:rPr lang="zh-TW" altLang="en-US" dirty="0"/>
              <a:t>不會自動解壓縮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zh-TW" altLang="en-US" dirty="0"/>
              <a:t>差別 </a:t>
            </a:r>
            <a:r>
              <a:rPr lang="en-US" altLang="zh-TW" dirty="0"/>
              <a:t>copy </a:t>
            </a:r>
            <a:r>
              <a:rPr lang="zh-TW" altLang="en-US" dirty="0"/>
              <a:t>不會自動解壓縮 與網路下載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AD8B338-7C66-FC43-9A72-AD8CFEB5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F8C9-D364-4B4F-BF81-928B987E907E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8993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EXPOSE</a:t>
            </a:r>
          </a:p>
          <a:p>
            <a:pPr lvl="1"/>
            <a:r>
              <a:rPr lang="en-US" altLang="zh-TW" dirty="0"/>
              <a:t>EXPOSE &lt;port&gt; [&lt;port&gt;/&lt;protocol&gt;...]</a:t>
            </a:r>
          </a:p>
          <a:p>
            <a:pPr lvl="1"/>
            <a:r>
              <a:rPr lang="en-US" altLang="zh-TW" dirty="0"/>
              <a:t>default TCP port</a:t>
            </a:r>
          </a:p>
          <a:p>
            <a:pPr lvl="1"/>
            <a:r>
              <a:rPr lang="en-US" altLang="zh-TW" dirty="0"/>
              <a:t>EXPOSE 80/TCP</a:t>
            </a:r>
          </a:p>
          <a:p>
            <a:pPr lvl="1"/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</a:p>
          <a:p>
            <a:pPr lvl="2"/>
            <a:r>
              <a:rPr lang="en-US" altLang="zh-TW" dirty="0"/>
              <a:t>docker run -p 80:8080/</a:t>
            </a:r>
            <a:r>
              <a:rPr lang="en-US" altLang="zh-TW" dirty="0" err="1"/>
              <a:t>tcp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4116C43-41A5-5440-9160-6286CD34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3465-57C4-CA40-84CC-A241CD09A91D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2697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FA7A5-40BE-EC43-9199-22BA519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1BC88-3222-CF42-BDFF-1261F4E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VOLUME</a:t>
            </a:r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local</a:t>
            </a:r>
            <a:r>
              <a:rPr lang="zh-TW" altLang="en-US" dirty="0"/>
              <a:t>端建立</a:t>
            </a:r>
            <a:r>
              <a:rPr lang="en-US" altLang="zh-TW" dirty="0"/>
              <a:t>volume</a:t>
            </a:r>
            <a:r>
              <a:rPr lang="zh-TW" altLang="en-US" dirty="0"/>
              <a:t>，並接到</a:t>
            </a:r>
            <a:r>
              <a:rPr lang="en-US" altLang="zh-TW"/>
              <a:t>container</a:t>
            </a:r>
            <a:r>
              <a:rPr lang="zh-TW" altLang="en-US" dirty="0"/>
              <a:t>內的 </a:t>
            </a:r>
            <a:r>
              <a:rPr lang="en-US" altLang="zh-TW" dirty="0"/>
              <a:t>/volume1 </a:t>
            </a:r>
          </a:p>
          <a:p>
            <a:pPr lvl="1"/>
            <a:r>
              <a:rPr lang="en-US" altLang="zh-TW" dirty="0"/>
              <a:t>VOLUME [“/volume1”] </a:t>
            </a:r>
          </a:p>
          <a:p>
            <a:pPr lvl="1"/>
            <a:r>
              <a:rPr lang="en-US" altLang="zh-TW" dirty="0"/>
              <a:t>VOLUME [“/volume1”, “/volume2” …..] 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DE210D3-E541-3F44-B9BB-4E3F5402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9820BDF-B9AE-1042-A613-9FED71B1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4191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A7271-32C0-194F-879A-82F99440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-7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9B7D8-5B07-6F40-8E03-FC39A350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ENTRYPOINT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  <a:endParaRPr lang="en-US" altLang="zh-CN" dirty="0"/>
          </a:p>
          <a:p>
            <a:pPr lvl="1"/>
            <a:r>
              <a:rPr lang="zh-CN" altLang="en-US" dirty="0"/>
              <a:t>用來進行參數設定，</a:t>
            </a:r>
            <a:r>
              <a:rPr lang="en-US" altLang="zh-CN" dirty="0"/>
              <a:t>container</a:t>
            </a:r>
            <a:r>
              <a:rPr lang="zh-CN" altLang="en-US" dirty="0"/>
              <a:t>運行前的前置作業。</a:t>
            </a:r>
            <a:endParaRPr lang="en-US" altLang="zh-CN" dirty="0"/>
          </a:p>
          <a:p>
            <a:pPr lvl="1"/>
            <a:r>
              <a:rPr lang="zh-CN" altLang="en-US" dirty="0"/>
              <a:t>會在</a:t>
            </a:r>
            <a:r>
              <a:rPr lang="en-US" altLang="zh-CN" dirty="0"/>
              <a:t>CMD </a:t>
            </a:r>
            <a:r>
              <a:rPr lang="zh-CN" altLang="en-US" dirty="0"/>
              <a:t>執行前執行</a:t>
            </a:r>
            <a:endParaRPr lang="en-US" altLang="zh-TW" dirty="0"/>
          </a:p>
          <a:p>
            <a:r>
              <a:rPr lang="en-US" altLang="zh-TW" dirty="0"/>
              <a:t>CMD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</a:t>
            </a:r>
            <a:r>
              <a:rPr lang="zh-CN" altLang="en-US" dirty="0"/>
              <a:t>時</a:t>
            </a:r>
            <a:r>
              <a:rPr lang="zh-TW" altLang="en-US" dirty="0"/>
              <a:t>執行，並且可由</a:t>
            </a:r>
            <a:r>
              <a:rPr lang="en-US" altLang="zh-TW" dirty="0"/>
              <a:t>docker run command</a:t>
            </a:r>
            <a:r>
              <a:rPr lang="zh-CN" altLang="en-US" dirty="0"/>
              <a:t>置</a:t>
            </a:r>
            <a:r>
              <a:rPr lang="zh-TW" altLang="en-US" dirty="0"/>
              <a:t>換參數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67B7F2-6CB6-0B48-B8CB-9F529F5B4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65B3F4-4430-A840-B25D-85C776F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80927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41126-0CAE-2A4A-B52C-CE090433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-8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C0C8E-8193-6E4B-9A31-E0593D51A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ENTRYPOINT</a:t>
            </a:r>
            <a:r>
              <a:rPr lang="zh-CN" altLang="en-US" dirty="0"/>
              <a:t>與</a:t>
            </a:r>
            <a:r>
              <a:rPr lang="en-US" altLang="zh-CN" dirty="0"/>
              <a:t>CMD</a:t>
            </a:r>
            <a:r>
              <a:rPr lang="zh-CN" altLang="en-US" dirty="0"/>
              <a:t>組合成</a:t>
            </a:r>
            <a:r>
              <a:rPr lang="en-US" altLang="zh-CN" dirty="0"/>
              <a:t>Docker </a:t>
            </a:r>
            <a:r>
              <a:rPr lang="zh-CN" altLang="en-US" dirty="0"/>
              <a:t>執行時</a:t>
            </a:r>
            <a:r>
              <a:rPr lang="en-US" altLang="zh-CN" dirty="0"/>
              <a:t>Command</a:t>
            </a:r>
          </a:p>
          <a:p>
            <a:pPr lvl="1"/>
            <a:r>
              <a:rPr lang="en-US" altLang="zh-TW" dirty="0"/>
              <a:t>ENTRYPOINT [”/bin/bash”]</a:t>
            </a:r>
          </a:p>
          <a:p>
            <a:pPr lvl="1"/>
            <a:r>
              <a:rPr lang="en-US" altLang="zh-CN" dirty="0"/>
              <a:t>CMD [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en-US" altLang="zh-CN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1 ]</a:t>
            </a:r>
          </a:p>
          <a:p>
            <a:pPr lvl="1"/>
            <a:r>
              <a:rPr lang="zh-CN" altLang="en-US" dirty="0"/>
              <a:t>組合後</a:t>
            </a:r>
            <a:endParaRPr lang="en-US" altLang="zh-CN" dirty="0"/>
          </a:p>
          <a:p>
            <a:pPr lvl="2"/>
            <a:r>
              <a:rPr lang="en-US" altLang="zh-CN" dirty="0"/>
              <a:t>/bin/bash 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zh-TW" altLang="en-US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 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1D0D5C-CBFC-564A-8BD1-2CD51A20C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6AD9A9-2361-5F49-822A-5EF0F3024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4834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</a:p>
          <a:p>
            <a:pPr lvl="1"/>
            <a:r>
              <a:rPr kumimoji="1" lang="en-US" altLang="zh-Hant" dirty="0"/>
              <a:t>docker build . --tag </a:t>
            </a:r>
            <a:r>
              <a:rPr kumimoji="1" lang="en-US" altLang="zh-Hant" dirty="0" err="1"/>
              <a:t>demoyuw</a:t>
            </a:r>
            <a:r>
              <a:rPr kumimoji="1" lang="en-US" altLang="zh-Hant" dirty="0"/>
              <a:t>/nginx:v0.1</a:t>
            </a:r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 –a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698F36-888C-5243-A6B8-0139AA42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037" y="3118373"/>
            <a:ext cx="4253701" cy="36712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FE9EFF-05D5-794E-9E38-C178C0F6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4554"/>
            <a:ext cx="6644640" cy="1883445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62B2908-E217-7445-AC14-1F23650D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65DC-B281-644B-A263-F5EF8978CCAA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C6EDF0-3963-1E41-914B-1638C624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1568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更新</a:t>
            </a:r>
            <a:r>
              <a:rPr kumimoji="1" lang="en-US" altLang="zh-CN" dirty="0"/>
              <a:t>image 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zh-CN" altLang="en-US" dirty="0"/>
              <a:t>刪除</a:t>
            </a:r>
            <a:endParaRPr lang="en-US" altLang="zh-CN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匯出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output_file.tgz</a:t>
            </a:r>
            <a:r>
              <a:rPr lang="en-US" altLang="zh-TW" dirty="0"/>
              <a:t>} {</a:t>
            </a:r>
            <a:r>
              <a:rPr lang="en-US" altLang="zh-TW" dirty="0" err="1"/>
              <a:t>docker_image_id</a:t>
            </a:r>
            <a:r>
              <a:rPr lang="en-US" altLang="zh-TW" dirty="0"/>
              <a:t>}</a:t>
            </a:r>
          </a:p>
          <a:p>
            <a:r>
              <a:rPr lang="zh-CN" altLang="en-US" dirty="0"/>
              <a:t>匯入</a:t>
            </a:r>
            <a:endParaRPr lang="en-US" altLang="zh-CN" dirty="0"/>
          </a:p>
          <a:p>
            <a:pPr lvl="1"/>
            <a:r>
              <a:rPr lang="en-US" altLang="zh-TW" dirty="0"/>
              <a:t>docker load -</a:t>
            </a:r>
            <a:r>
              <a:rPr lang="en-US" altLang="zh-TW" dirty="0" err="1"/>
              <a:t>i</a:t>
            </a:r>
            <a:r>
              <a:rPr lang="en-US" altLang="zh-TW" dirty="0"/>
              <a:t>  </a:t>
            </a:r>
            <a:r>
              <a:rPr lang="en-US" altLang="zh-TW" dirty="0" err="1"/>
              <a:t>backendscheduler.tgz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885956-C000-DC49-B74F-AD43D150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BEE-FB4D-9240-BBBC-D1BEAFBD5949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5BC9917-ED37-8C4F-B7AF-1E608E13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3195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A867A82-335A-5341-8CC5-9E86F7FB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課程資源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D5BD154-F862-B342-A4C5-9C25598A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3200" dirty="0">
                <a:hlinkClick r:id="rId3"/>
              </a:rPr>
              <a:t>虛擬機資源</a:t>
            </a:r>
            <a:endParaRPr lang="en-US" altLang="zh-TW" sz="3200" dirty="0">
              <a:hlinkClick r:id="rId3"/>
            </a:endParaRPr>
          </a:p>
          <a:p>
            <a:pPr lvl="1"/>
            <a:r>
              <a:rPr lang="en-US" altLang="zh-TW" sz="3200" dirty="0">
                <a:hlinkClick r:id="rId3"/>
              </a:rPr>
              <a:t>https://goo.gl/Rqck1q</a:t>
            </a:r>
            <a:endParaRPr lang="en-US" altLang="zh-TW" sz="3200" dirty="0"/>
          </a:p>
          <a:p>
            <a:pPr lvl="1"/>
            <a:r>
              <a:rPr kumimoji="1" lang="zh-TW" altLang="en-US" sz="3200" dirty="0"/>
              <a:t>選擇編號，後面註記使用人</a:t>
            </a:r>
            <a:endParaRPr kumimoji="1" lang="en-US" altLang="zh-TW" sz="3200" dirty="0"/>
          </a:p>
          <a:p>
            <a:r>
              <a:rPr kumimoji="1" lang="en-US" altLang="zh-TW" sz="3200" dirty="0"/>
              <a:t>Source code</a:t>
            </a:r>
          </a:p>
          <a:p>
            <a:pPr lvl="1"/>
            <a:r>
              <a:rPr kumimoji="1" lang="en-US" altLang="zh-TW" sz="3200" dirty="0">
                <a:hlinkClick r:id="rId4"/>
              </a:rPr>
              <a:t>https://github.com/demoyuw/k8s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D71427C-43DB-F141-9D1F-AF245FC1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0E29742-2DAD-AF47-94CB-D15748AE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25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9AEBD-2371-084D-AE43-386CA269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DA505-9CA6-C14B-87D2-0520CC27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停止所有正在執行的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stop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</a:t>
            </a:r>
            <a:r>
              <a:rPr lang="en-US" altLang="zh-TW" dirty="0"/>
              <a:t>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 image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$(docker images -q)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74D323-FEB8-4D4E-B531-D92C2A86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59A24B-7AD1-4346-8B62-769F17AF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26816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8A557-4A1D-164A-B37C-A5A9499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8020F-0A8C-5E48-94B0-60C9FC32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Docker Hub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(Docker </a:t>
            </a:r>
            <a:r>
              <a:rPr lang="en-US" altLang="zh-TW" dirty="0"/>
              <a:t>Registries</a:t>
            </a:r>
            <a:r>
              <a:rPr kumimoji="1" lang="en-US" altLang="zh-Hant" dirty="0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Container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GitHub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可下載與上傳的</a:t>
            </a:r>
            <a:r>
              <a:rPr kumimoji="1" lang="en-US" altLang="zh-CN" dirty="0"/>
              <a:t>Container image.</a:t>
            </a:r>
          </a:p>
          <a:p>
            <a:pPr lvl="2"/>
            <a:r>
              <a:rPr kumimoji="1" lang="en-US" altLang="zh-CN" dirty="0"/>
              <a:t>Ex: FROM ubuntu:16.04</a:t>
            </a:r>
          </a:p>
          <a:p>
            <a:pPr lvl="3"/>
            <a:r>
              <a:rPr kumimoji="1" lang="zh-CN" altLang="en-US" dirty="0"/>
              <a:t>選用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官方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，並且指定</a:t>
            </a:r>
            <a:r>
              <a:rPr kumimoji="1" lang="en-US" altLang="zh-CN" dirty="0"/>
              <a:t>ubuntu16.04 </a:t>
            </a:r>
          </a:p>
          <a:p>
            <a:pPr lvl="3"/>
            <a:r>
              <a:rPr kumimoji="1" lang="zh-CN" altLang="en-US" dirty="0"/>
              <a:t>不指定系統自動安裝</a:t>
            </a:r>
            <a:r>
              <a:rPr kumimoji="1" lang="en-US" altLang="zh-CN" dirty="0" err="1"/>
              <a:t>Lastest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Ex: FROM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/nginx:v1.0.0</a:t>
            </a:r>
          </a:p>
          <a:p>
            <a:pPr lvl="3"/>
            <a:r>
              <a:rPr kumimoji="1" lang="zh-CN" altLang="en-US" dirty="0"/>
              <a:t>取得特定賬號</a:t>
            </a:r>
            <a:r>
              <a:rPr kumimoji="1" lang="en-US" altLang="zh-CN" dirty="0" err="1"/>
              <a:t>demoyuw</a:t>
            </a:r>
            <a:r>
              <a:rPr kumimoji="1" lang="zh-Hant" altLang="en-US" dirty="0"/>
              <a:t> </a:t>
            </a:r>
            <a:r>
              <a:rPr kumimoji="1" lang="zh-CN" altLang="en-US" dirty="0"/>
              <a:t>上傳</a:t>
            </a:r>
            <a:r>
              <a:rPr kumimoji="1" lang="zh-Hant" altLang="en-US" dirty="0"/>
              <a:t>的</a:t>
            </a:r>
            <a:r>
              <a:rPr kumimoji="1" lang="en-US" altLang="zh-Hant" dirty="0" err="1"/>
              <a:t>nginx</a:t>
            </a:r>
            <a:r>
              <a:rPr kumimoji="1" lang="zh-Hant" altLang="en-US" dirty="0"/>
              <a:t>，並指定使用</a:t>
            </a:r>
            <a:r>
              <a:rPr kumimoji="1" lang="en-US" altLang="zh-Hant" dirty="0"/>
              <a:t>v1.0.0</a:t>
            </a:r>
            <a:r>
              <a:rPr kumimoji="1" lang="zh-CN" altLang="en-US" dirty="0"/>
              <a:t>版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8D9835A-C2E4-9848-8EB5-0917A9A2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9876-33E9-094B-A5DE-29EC62E36177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3793981-34A1-7246-B6F8-A39939EF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32891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32D2B-E1BA-7940-B230-893B5F88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BEF51-C8B5-1642-A116-D13794C68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docker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docker hub</a:t>
            </a:r>
          </a:p>
          <a:p>
            <a:r>
              <a:rPr kumimoji="1" lang="en-US" altLang="zh-CN" dirty="0"/>
              <a:t>docker push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</a:t>
            </a:r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上傳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docker pull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下載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8883864-B35E-164B-A043-640B28361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B2EF-6BC0-E944-8474-F8BA103DE9AB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05136B5-D89F-5E44-9A86-1348E6E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9296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–a</a:t>
            </a:r>
          </a:p>
          <a:p>
            <a:r>
              <a:rPr kumimoji="1" lang="zh-TW" altLang="en-US" dirty="0"/>
              <a:t>執行</a:t>
            </a:r>
            <a:endParaRPr kumimoji="1" lang="en-US" altLang="zh-TW" dirty="0"/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</a:t>
            </a:r>
            <a:r>
              <a:rPr lang="zh-TW" altLang="en-US" dirty="0"/>
              <a:t>本地端路徑</a:t>
            </a:r>
            <a:r>
              <a:rPr lang="en-US" altLang="zh-TW" dirty="0"/>
              <a:t>}:{container </a:t>
            </a:r>
            <a:r>
              <a:rPr lang="zh-TW" altLang="en-US" dirty="0"/>
              <a:t>路徑</a:t>
            </a:r>
            <a:r>
              <a:rPr lang="en-US" altLang="zh-TW" dirty="0"/>
              <a:t>} –p {</a:t>
            </a:r>
            <a:r>
              <a:rPr lang="zh-CN" altLang="en-US" dirty="0"/>
              <a:t>本地端</a:t>
            </a:r>
            <a:r>
              <a:rPr lang="en-US" altLang="zh-CN" dirty="0"/>
              <a:t>port}:{container port}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Ex: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80:80 --name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0C6001-DCD8-B644-9C64-2E81E8F6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D514-48B6-4146-AD3F-E393A94CE00C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83474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21F0-AA5B-FD42-B2C0-DB2D939D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59F93-F52B-C74F-850F-221EF026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停止</a:t>
            </a:r>
            <a:r>
              <a:rPr kumimoji="1" lang="en-US" altLang="zh-TW" dirty="0"/>
              <a:t>process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</a:t>
            </a:r>
            <a:r>
              <a:rPr kumimoji="1" lang="en-US" altLang="zh-TW" dirty="0"/>
              <a:t>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3E3DD2-C92D-F649-B17A-4092A92D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474A6B-41AA-2A4B-8011-544C8FD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0510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/>
          <a:lstStyle/>
          <a:p>
            <a:r>
              <a:rPr kumimoji="1" lang="en-US" altLang="zh-CN" dirty="0"/>
              <a:t>Container 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  <a:endParaRPr kumimoji="1" lang="en-US" altLang="zh-TW" dirty="0"/>
          </a:p>
          <a:p>
            <a:r>
              <a:rPr kumimoji="1" lang="en-US" altLang="zh-TW" dirty="0"/>
              <a:t>Process detail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en-US" altLang="zh-TW" dirty="0"/>
              <a:t>Logs</a:t>
            </a:r>
          </a:p>
          <a:p>
            <a:pPr lvl="1"/>
            <a:r>
              <a:rPr kumimoji="1" lang="en-US" altLang="zh-TW" dirty="0"/>
              <a:t>Docker logs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D1F591-09A4-224E-92DA-A3E33AA6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90DE-2739-0B47-A777-E3212D2D333B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08288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A28D6A-D279-FD4C-8574-7EBCBC5EB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None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8810C4-E9B2-394B-8263-C998D148F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None network</a:t>
            </a:r>
          </a:p>
          <a:p>
            <a:pPr lvl="1"/>
            <a:r>
              <a:rPr kumimoji="1" lang="en-US" altLang="zh-TW" dirty="0"/>
              <a:t>docker run –it --net=none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--net=none -p 80:80 --name ubuntu16-none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C2BB48-B0AD-E848-A86B-431AE05C7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5ED1DB-D2EE-0943-98A7-CE380ADF4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261557-EA26-9242-995B-BFB091007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33" y="4628364"/>
            <a:ext cx="10767933" cy="22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894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B67A7F-EE99-A948-9EEC-46706C1D2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Container 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69BCDA-3DCE-C441-AEBE-74462B90A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 network</a:t>
            </a:r>
          </a:p>
          <a:p>
            <a:pPr lvl="1"/>
            <a:r>
              <a:rPr kumimoji="1" lang="en-US" altLang="zh-TW" dirty="0"/>
              <a:t>docker run –it --net=container:{container name}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–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--net=container:ubuntu16 --name ubuntu16-container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E61464-26D1-8248-8F46-9A1377A0B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086FF6-4299-0B42-8CCD-1CE61408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13465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D55CA-2A51-9C43-BE63-6996E6FA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Container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0EBCA00-8820-C343-9EC4-918BECCB0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0" y="1553102"/>
            <a:ext cx="8487167" cy="278932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CA3B21-A6ED-924D-936F-EE300100C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F0AF20-EFD8-FB4B-AFFA-1193400FF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EA8F560-7A59-2B4C-AEA8-6AEF4C856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620" y="4351301"/>
            <a:ext cx="8793708" cy="25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04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514E9A-E205-D04B-9DA2-B2F147698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en-US" altLang="zh-TW"/>
              <a:t>network – Host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296C35-5D19-384F-9B18-E566E02B5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Host network</a:t>
            </a:r>
          </a:p>
          <a:p>
            <a:pPr lvl="1"/>
            <a:r>
              <a:rPr kumimoji="1" lang="en-US" altLang="zh-TW" dirty="0"/>
              <a:t>docker run –it --net=host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--net=host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1"/>
            <a:r>
              <a:rPr kumimoji="1" lang="zh-TW" altLang="en-US" dirty="0"/>
              <a:t>網路設定與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相同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D701DD-619B-0143-828F-E1FDAC51B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6348A8-0498-AC43-B17D-7CAFD07A4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0326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2E91A2-C970-9E43-8525-65486638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ssh</a:t>
            </a:r>
            <a:r>
              <a:rPr kumimoji="1" lang="en-US" altLang="zh-TW" dirty="0"/>
              <a:t> </a:t>
            </a:r>
            <a:r>
              <a:rPr kumimoji="1" lang="zh-CN" altLang="en-US" dirty="0"/>
              <a:t>登入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B8D10E-A769-0A4D-B5E1-B05F321A5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TW" sz="3200" dirty="0"/>
              <a:t>Linux </a:t>
            </a:r>
          </a:p>
          <a:p>
            <a:pPr lvl="1"/>
            <a:r>
              <a:rPr kumimoji="1" lang="en-US" altLang="zh-TW" sz="3000" dirty="0"/>
              <a:t>mv k8s.key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</a:t>
            </a:r>
          </a:p>
          <a:p>
            <a:pPr lvl="1"/>
            <a:r>
              <a:rPr kumimoji="1" lang="en-US" altLang="zh-TW" sz="3000" dirty="0" err="1"/>
              <a:t>chmod</a:t>
            </a:r>
            <a:r>
              <a:rPr kumimoji="1" lang="en-US" altLang="zh-TW" sz="3000" dirty="0"/>
              <a:t> 600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</a:t>
            </a:r>
          </a:p>
          <a:p>
            <a:pPr lvl="1"/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 –</a:t>
            </a:r>
            <a:r>
              <a:rPr kumimoji="1" lang="en-US" altLang="zh-TW" sz="3000" dirty="0" err="1"/>
              <a:t>i</a:t>
            </a:r>
            <a:r>
              <a:rPr kumimoji="1" lang="en-US" altLang="zh-TW" sz="3000" dirty="0"/>
              <a:t>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 </a:t>
            </a:r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 –I ~/.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/k8s.key demoyuw@140.92.174.32</a:t>
            </a:r>
          </a:p>
          <a:p>
            <a:r>
              <a:rPr kumimoji="1" lang="en-US" altLang="zh-TW" sz="3200" dirty="0"/>
              <a:t>Windows</a:t>
            </a:r>
          </a:p>
          <a:p>
            <a:pPr lvl="1"/>
            <a:r>
              <a:rPr kumimoji="1" lang="zh-CN" altLang="en-US" sz="3000" dirty="0"/>
              <a:t>參考附檔</a:t>
            </a:r>
            <a:r>
              <a:rPr kumimoji="1" lang="en-US" altLang="zh-TW" sz="3000" dirty="0"/>
              <a:t> </a:t>
            </a:r>
          </a:p>
          <a:p>
            <a:pPr lvl="1"/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demoyuw@140.92.174.32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57F2FC2-6FE6-D94F-B0D1-CB28CADF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BBE7CDD-AA8A-2048-BBCA-36B7852E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719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2D66F7-1E9C-104F-951E-6DB85195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Host</a:t>
            </a:r>
            <a:r>
              <a:rPr kumimoji="1" lang="zh-TW" altLang="en-US" dirty="0"/>
              <a:t> 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C8A670E7-32D7-F740-91C3-A7C191D6C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Container host network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DECA8BCA-E419-3A48-A4B6-6036BEDFE2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6961" y="2822785"/>
            <a:ext cx="5282139" cy="2676283"/>
          </a:xfrm>
          <a:prstGeom prst="rect">
            <a:avLst/>
          </a:prstGeom>
        </p:spPr>
      </p:pic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2142A496-3BDB-8243-AF08-AE0DF1CE0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TW" dirty="0"/>
              <a:t>Node network</a:t>
            </a:r>
            <a:endParaRPr kumimoji="1" lang="zh-TW" altLang="en-US" dirty="0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95A912B1-D0E3-DA45-B47C-E0F81C060C2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4674" y="2822785"/>
            <a:ext cx="5653101" cy="255672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65916F-F6B8-484A-9436-7B0B36A6A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E661FA-17C4-B64A-B1D6-F5E19596F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37644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806451-A6EE-C24E-84A8-9A342302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Bridge(default)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72757B-865C-E846-87A3-953B650E2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Bridge network</a:t>
            </a:r>
          </a:p>
          <a:p>
            <a:pPr lvl="1"/>
            <a:r>
              <a:rPr kumimoji="1" lang="en-US" altLang="zh-TW" dirty="0"/>
              <a:t>docker run –it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–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E9555A-535D-5149-96D6-4CA7E934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7F4316-1AC0-5746-8A63-97D2E466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97222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BACA56-0942-2E4E-97EA-1A6A7D1A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8AB1F7F-1F8A-2148-87DF-1CB49DA7E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ED579C24-F3E8-5D43-BA73-5126871B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7E67-DA12-4549-ACF6-EC79DE233D01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D18EDA71-EE6F-1642-B064-0D525051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6383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88173B-54E7-3A43-A66B-57C57005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1C0FE1C-52BA-F447-BD2D-6A83B77C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Ubuntu install </a:t>
            </a:r>
            <a:r>
              <a:rPr lang="en" altLang="zh-TW" dirty="0" err="1"/>
              <a:t>kubectl</a:t>
            </a:r>
            <a:endParaRPr lang="en" altLang="zh-TW" dirty="0"/>
          </a:p>
          <a:p>
            <a:pPr lvl="1"/>
            <a:r>
              <a:rPr lang="en" altLang="zh-TW" dirty="0" err="1"/>
              <a:t>sudo</a:t>
            </a:r>
            <a:r>
              <a:rPr lang="en" altLang="zh-TW" dirty="0"/>
              <a:t> snap install </a:t>
            </a:r>
            <a:r>
              <a:rPr lang="en" altLang="zh-TW" dirty="0" err="1"/>
              <a:t>kubectl</a:t>
            </a:r>
            <a:r>
              <a:rPr lang="en" altLang="zh-TW" dirty="0"/>
              <a:t> --classic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9DFB808-E878-6242-A0ED-7FDE06A3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48982-7315-6643-BAFD-EF3910B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01256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AB08AD-D650-174F-A9C4-49C913F7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1488871-2601-0F4E-BA65-D856E5EA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</a:t>
            </a:r>
            <a:r>
              <a:rPr kumimoji="1" lang="zh-Hant" altLang="en-US" dirty="0"/>
              <a:t> 管理工具</a:t>
            </a:r>
            <a:endParaRPr kumimoji="1" lang="en-US" altLang="zh-Hant" dirty="0"/>
          </a:p>
          <a:p>
            <a:r>
              <a:rPr kumimoji="1" lang="zh-TW" altLang="en-US" dirty="0"/>
              <a:t>自動化部屬</a:t>
            </a:r>
            <a:endParaRPr kumimoji="1" lang="en-US" altLang="zh-TW" dirty="0"/>
          </a:p>
          <a:p>
            <a:r>
              <a:rPr kumimoji="1" lang="zh-TW" altLang="en-US" dirty="0"/>
              <a:t>自動化擴展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Docker </a:t>
            </a:r>
            <a:r>
              <a:rPr kumimoji="1" lang="zh-CN" altLang="en-US" dirty="0"/>
              <a:t>封裝與執行</a:t>
            </a:r>
            <a:endParaRPr kumimoji="1" lang="en-US" altLang="zh-CN" dirty="0"/>
          </a:p>
          <a:p>
            <a:r>
              <a:rPr kumimoji="1" lang="zh-CN" altLang="en-US" dirty="0"/>
              <a:t>解決大規模部署問題</a:t>
            </a:r>
            <a:endParaRPr kumimoji="1" lang="en-US" altLang="zh-CN" dirty="0"/>
          </a:p>
          <a:p>
            <a:r>
              <a:rPr kumimoji="1" lang="zh-CN" altLang="en-US" dirty="0"/>
              <a:t>擁有自我修復機制</a:t>
            </a:r>
            <a:endParaRPr kumimoji="1" lang="en-US" altLang="zh-TW" dirty="0"/>
          </a:p>
          <a:p>
            <a:endParaRPr kumimoji="1" lang="en-US" altLang="zh-Hant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56F963-65D8-874C-8F82-ACC31419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64" y="3576918"/>
            <a:ext cx="1999672" cy="1999672"/>
          </a:xfrm>
          <a:prstGeom prst="rect">
            <a:avLst/>
          </a:prstGeo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13F3F514-F443-4944-8A25-5092738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6535F-47BB-8943-8B4D-7BB7F0CE492B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D9AD21B-ABE0-684D-9EF5-D557506E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693387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53B904-FC86-0848-ABB8-1321DE7A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架構圖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6C4F333-CECA-5141-BFF8-1619CD061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760" y="1218115"/>
            <a:ext cx="7621073" cy="556250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943F7C6-99D2-4E4F-856E-8E139226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277B9-A9A0-4446-BEA6-1F9F3EDFE13C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8024DBA-1641-9543-95EB-B17A86AD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72025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255EE-D350-6344-92F0-B0A3DA80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–1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7354C-023A-7C49-807D-6E437648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Pods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po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Kubernetes</a:t>
            </a:r>
            <a:r>
              <a:rPr kumimoji="1" lang="zh-CN" altLang="en-US" dirty="0"/>
              <a:t>最小單位，由一個或多個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所組成</a:t>
            </a:r>
            <a:endParaRPr kumimoji="1" lang="en-US" altLang="zh-CN" dirty="0"/>
          </a:p>
          <a:p>
            <a:r>
              <a:rPr kumimoji="1" lang="en-US" altLang="zh-TW" dirty="0" err="1"/>
              <a:t>ReplicaSet</a:t>
            </a:r>
            <a:r>
              <a:rPr kumimoji="1" lang="en-US" altLang="zh-TW" dirty="0"/>
              <a:t> (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zh-CN" altLang="en-US" dirty="0"/>
              <a:t>用來管理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，確保維持在指定數量</a:t>
            </a:r>
            <a:endParaRPr kumimoji="1" lang="en-US" altLang="zh-CN" dirty="0"/>
          </a:p>
          <a:p>
            <a:r>
              <a:rPr kumimoji="1" lang="en-US" altLang="zh-TW" dirty="0"/>
              <a:t>Deployment (deploy)</a:t>
            </a:r>
          </a:p>
          <a:p>
            <a:pPr lvl="1"/>
            <a:r>
              <a:rPr kumimoji="1" lang="zh-CN" altLang="en-US" dirty="0"/>
              <a:t>管理</a:t>
            </a:r>
            <a:r>
              <a:rPr kumimoji="1" lang="zh-Hant" altLang="en-US" dirty="0"/>
              <a:t> </a:t>
            </a:r>
            <a:r>
              <a:rPr kumimoji="1" lang="en-US" altLang="zh-TW" dirty="0"/>
              <a:t>Replicate Set</a:t>
            </a:r>
            <a:r>
              <a:rPr kumimoji="1" lang="zh-Hant" altLang="en-US" dirty="0"/>
              <a:t> 與</a:t>
            </a:r>
            <a:r>
              <a:rPr kumimoji="1" lang="en-US" altLang="zh-Hant" dirty="0"/>
              <a:t>Pods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31B54A-9041-BF4C-BFBB-33100286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B3EB5-38A7-F34F-9A6F-DBC501AAA195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02E76A9-E1C3-E64F-938B-0EA3C497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66179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A025-69D6-914C-A3E4-3A29018B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–2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34EE5-1B96-C64F-893D-3C79855D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Service (svc)</a:t>
            </a:r>
          </a:p>
          <a:p>
            <a:pPr lvl="1"/>
            <a:r>
              <a:rPr kumimoji="1" lang="zh-CN" altLang="en-US" dirty="0"/>
              <a:t>處理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對外網路</a:t>
            </a:r>
            <a:endParaRPr kumimoji="1" lang="en-US" altLang="zh-CN" dirty="0"/>
          </a:p>
          <a:p>
            <a:r>
              <a:rPr kumimoji="1" lang="en-US" altLang="zh-TW" dirty="0"/>
              <a:t>Label and Label Selector</a:t>
            </a:r>
          </a:p>
          <a:p>
            <a:pPr lvl="1"/>
            <a:r>
              <a:rPr kumimoji="1" lang="en-US" altLang="zh-TW" dirty="0"/>
              <a:t> key=value </a:t>
            </a:r>
            <a:r>
              <a:rPr kumimoji="1" lang="zh-CN" altLang="en-US" dirty="0"/>
              <a:t>標籤，用以選擇元件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29A10D0-7617-AB43-B49D-3D1C110F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835BEBE-D031-D34C-B9F1-1BECA34F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003631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58E30-5432-5149-A95D-E4EE3C88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pods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D3B82B-1BFA-864D-851A-D29FD8ABD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2237633"/>
            <a:ext cx="10070191" cy="40991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D6846B0-8D8D-4B48-9730-4C5CDDB3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71DE-9322-774B-B1C7-0E5301689D1B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951B8CF-863C-4141-8672-C11ECD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4584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39A5D9-73FC-514D-80A3-8D1A872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-Service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B1815F-033B-BD47-948B-A5DF4FDB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3670" y="2075690"/>
            <a:ext cx="4776376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F758C94-DDDF-4043-ACC4-56024A17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D8-03E1-8D4F-B657-181A05833500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11B0E9-997A-2543-8607-4F597D0E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52288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3536942-F3DC-6744-B39B-8D905685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0198-A885-A449-B9E6-875E8C8D78BC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0893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01C31-6A2B-ED4F-B546-EBCF104C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Label and Label Selector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7060C9-45AD-0E4A-8D75-B571D53B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561" y="1514867"/>
            <a:ext cx="440928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2C42B2-DD6E-7B4F-88B8-63049051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A524-9D05-A547-8CE4-7C0674DD8003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C44117B-54DF-154F-8E19-A50BBA02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713662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3A8F-AE5C-7141-ABEB-AF60E5C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Scaling</a:t>
            </a:r>
            <a:endParaRPr kumimoji="1" lang="zh-TW" altLang="en-US" dirty="0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D2EFE03-4E8B-EE42-B8CB-C0290AD00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96769" y="2117725"/>
            <a:ext cx="3911600" cy="4076700"/>
          </a:xfrm>
        </p:spPr>
      </p:pic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90FE9BF6-FF55-044B-87D6-D00664BC4B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390080" y="2070735"/>
            <a:ext cx="3822252" cy="4195763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5BE9F31-6D17-9C4F-BAED-E24FD6F9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C8C1-212B-2542-B3A6-E5E711968FF4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37782F-A4E6-F747-90F3-EAC5EF45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962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720F2-121D-EE41-9D01-3E0D496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Rolling update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8ABCE8-F959-384F-BA09-0A4CBF349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1567" y="1656878"/>
            <a:ext cx="3726750" cy="419576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56F9DF5-E9D0-3844-8BC2-442B5AA98F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6309" y="1678405"/>
            <a:ext cx="4254500" cy="38989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33733B4-A504-0949-AF09-E9564156E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DAC7D-2A4F-2C49-8425-93A3ADDE25BB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555AAA-939C-9B43-9665-FE9787F7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31137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F9468-B349-6047-ADD0-8FAD2077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Rolling update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3D2AC46-FDC6-8F4C-B209-7ACF56FAEA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4906" y="2092017"/>
            <a:ext cx="4292600" cy="3975100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D509847-CDB6-7C42-BD67-3B28DB246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4675" y="2336126"/>
            <a:ext cx="4395788" cy="363989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DDEB5B02-4A02-2C46-95D9-6812F294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2EA4-1AEC-F344-9A03-CA0A53D719B8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CB45192-712E-9C4B-A767-B248641A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94134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08507-0B60-A347-94B9-8AE929AD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– Flannel (Overlay network)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3B4FFC6-7AFB-CB4D-B1DD-4CFAE0D1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40" y="2052918"/>
            <a:ext cx="4245159" cy="4195481"/>
          </a:xfrm>
        </p:spPr>
        <p:txBody>
          <a:bodyPr/>
          <a:lstStyle/>
          <a:p>
            <a:r>
              <a:rPr kumimoji="1" lang="en-US" altLang="zh-TW" dirty="0" err="1"/>
              <a:t>Coreos</a:t>
            </a:r>
            <a:r>
              <a:rPr kumimoji="1" lang="en-US" altLang="zh-TW" dirty="0"/>
              <a:t> project </a:t>
            </a:r>
          </a:p>
          <a:p>
            <a:r>
              <a:rPr kumimoji="1" lang="zh-TW" altLang="en-US" dirty="0"/>
              <a:t>簡化的</a:t>
            </a:r>
            <a:r>
              <a:rPr kumimoji="1" lang="en-US" altLang="zh-TW" dirty="0"/>
              <a:t>layer 3</a:t>
            </a:r>
            <a:r>
              <a:rPr kumimoji="1" lang="zh-CN" altLang="en-US" dirty="0"/>
              <a:t>層網路</a:t>
            </a:r>
            <a:endParaRPr kumimoji="1" lang="en-US" altLang="zh-CN" dirty="0"/>
          </a:p>
          <a:p>
            <a:r>
              <a:rPr kumimoji="1" lang="zh-CN" altLang="en-US" dirty="0"/>
              <a:t>全部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皆在同個內網</a:t>
            </a:r>
            <a:endParaRPr kumimoji="1" lang="en-US" altLang="zh-CN" dirty="0"/>
          </a:p>
          <a:p>
            <a:r>
              <a:rPr kumimoji="1" lang="zh-CN" altLang="en-US" dirty="0"/>
              <a:t>不支援</a:t>
            </a:r>
            <a:r>
              <a:rPr kumimoji="1" lang="en-US" altLang="zh-CN" dirty="0"/>
              <a:t>Network Policy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A0B81A3-5E3B-8841-9C20-687BF84E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3BA594-FF11-9A4F-8387-B34E94D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43B8EC-9EE9-6145-BA6D-7DCB80BD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699" y="1563915"/>
            <a:ext cx="6963641" cy="48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169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51C2C-7A34-9340-8EBD-C82888DE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Calico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3E60E2-0D6C-2748-8EE9-05A16CE2A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533015" cy="4195481"/>
          </a:xfrm>
        </p:spPr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TW" dirty="0"/>
              <a:t>iptables</a:t>
            </a:r>
            <a:r>
              <a:rPr kumimoji="1" lang="zh-TW" altLang="en-US" dirty="0"/>
              <a:t> </a:t>
            </a:r>
            <a:r>
              <a:rPr kumimoji="1" lang="en-US" altLang="zh-TW" dirty="0"/>
              <a:t>forward</a:t>
            </a:r>
            <a:endParaRPr kumimoji="1" lang="en-US" altLang="zh-CN" dirty="0"/>
          </a:p>
          <a:p>
            <a:r>
              <a:rPr kumimoji="1" lang="zh-CN" altLang="en-US" dirty="0"/>
              <a:t>可建立</a:t>
            </a:r>
            <a:r>
              <a:rPr kumimoji="1" lang="zh-TW" altLang="en-US" dirty="0"/>
              <a:t>軟體防火牆，在</a:t>
            </a:r>
            <a:r>
              <a:rPr kumimoji="1" lang="en-US" altLang="zh-TW" dirty="0"/>
              <a:t>network policy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ingress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Egress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CF549F-F4DF-1A47-ABB6-95FC51E22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4D5118-12DF-1948-BD39-608A302B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F955050-C188-7745-A23F-76148660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456" y="1317447"/>
            <a:ext cx="5216544" cy="554055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89CE91-D02F-B849-97B7-D9F956406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4246039"/>
            <a:ext cx="4024438" cy="26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844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C0BF1D-70FA-5B4B-B92A-5A64FCC4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D085377-797C-6E43-AD50-E8C15C39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D12F2D6-5135-7647-BBD7-7CB2EAE1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B9B4-15DE-6540-950C-7B5AAF5B53A6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6B877B-EAB8-3242-BDAA-17A8277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16024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4518-179A-DA44-AC15-D2E1980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Kubernetes: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3B8C-96F1-FA4E-87E8-78839D6E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部署與管理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open source software</a:t>
            </a:r>
          </a:p>
          <a:p>
            <a:r>
              <a:rPr kumimoji="1" lang="zh-CN" altLang="en-US" dirty="0"/>
              <a:t>可同時管理多套</a:t>
            </a:r>
            <a:endParaRPr kumimoji="1" lang="en-US" altLang="zh-CN" dirty="0"/>
          </a:p>
          <a:p>
            <a:r>
              <a:rPr kumimoji="1" lang="zh-CN" altLang="en-US" dirty="0"/>
              <a:t>視覺化部署與操作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5ED1D-0A64-C043-9D08-1246D1CF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09" y="4150658"/>
            <a:ext cx="2336800" cy="18288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343D3C2-379C-CC48-B33E-66F989D5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AF5B-CF53-7C47-AEA0-23F3FCC19EC0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62720A-CC44-804D-9D96-3FAF366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31862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03F61-DD0D-A443-A8DF-8555A5B1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451A5-D890-7741-940B-4687EF2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/k8s/rancher/</a:t>
            </a:r>
            <a:r>
              <a:rPr lang="en-US" altLang="zh-TW" u="sng" dirty="0"/>
              <a:t>ubunu16_deploy_rancher.sh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9C076C-E860-924A-9290-87BFEF89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F3A6-77E2-6740-8A23-FE865AD1D60F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029A26C-81C8-F444-9147-B446A206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816496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818B5-49FE-6C41-B6A5-138A0788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B822B3A-F080-5A4F-AA5F-B751BA78F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490054"/>
            <a:ext cx="8947150" cy="334864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3B3260A-7E5C-3E4E-9969-B84F0472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C45A-8561-D84A-8B3B-C08BDD405F01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00D4600-2640-D747-BB57-B3F8C6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9834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E6BEE-6E0B-E042-A798-C68D3A6C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659CD-1D1C-8B4E-A418-00580865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自動化佈署應用容器</a:t>
            </a:r>
            <a:endParaRPr kumimoji="1" lang="en-US" altLang="zh-CN" sz="3200" dirty="0"/>
          </a:p>
          <a:p>
            <a:r>
              <a:rPr kumimoji="1" lang="zh-CN" altLang="en-US" sz="3200" dirty="0"/>
              <a:t>使用</a:t>
            </a:r>
            <a:r>
              <a:rPr kumimoji="1" lang="en-US" altLang="zh-CN" sz="3200" dirty="0"/>
              <a:t>Linux kernel n</a:t>
            </a:r>
            <a:r>
              <a:rPr lang="en-US" altLang="zh-TW" sz="3200" dirty="0"/>
              <a:t>amespace </a:t>
            </a:r>
            <a:r>
              <a:rPr lang="zh-TW" altLang="en-US" sz="3200" dirty="0"/>
              <a:t>及 </a:t>
            </a:r>
            <a:r>
              <a:rPr lang="en-US" altLang="zh-TW" sz="3200" dirty="0"/>
              <a:t>Control Groups (</a:t>
            </a:r>
            <a:r>
              <a:rPr lang="en-US" altLang="zh-TW" sz="3200" dirty="0" err="1"/>
              <a:t>cgroups</a:t>
            </a:r>
            <a:r>
              <a:rPr lang="en-US" altLang="zh-TW" sz="3200" dirty="0"/>
              <a:t>) </a:t>
            </a:r>
            <a:r>
              <a:rPr lang="zh-TW" altLang="en-US" sz="3200" dirty="0"/>
              <a:t>等，來達到建置獨立的環境及控制 </a:t>
            </a:r>
            <a:r>
              <a:rPr lang="en-US" altLang="zh-TW" sz="3200" dirty="0"/>
              <a:t>CPU </a:t>
            </a:r>
            <a:r>
              <a:rPr lang="zh-TW" altLang="en-US" sz="3200" dirty="0"/>
              <a:t>、</a:t>
            </a:r>
            <a:r>
              <a:rPr lang="en-US" altLang="zh-TW" sz="3200" dirty="0"/>
              <a:t>Memory </a:t>
            </a:r>
            <a:r>
              <a:rPr lang="zh-TW" altLang="en-US" sz="3200" dirty="0"/>
              <a:t>、網路等資源。</a:t>
            </a:r>
            <a:endParaRPr lang="en-US" altLang="zh-TW" sz="3200" dirty="0"/>
          </a:p>
          <a:p>
            <a:pPr lvl="1"/>
            <a:r>
              <a:rPr kumimoji="1" lang="zh-CN" altLang="en-US" sz="3200" dirty="0"/>
              <a:t>根本原因，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支援</a:t>
            </a:r>
            <a:endParaRPr kumimoji="1" lang="en-US" altLang="zh-CN" sz="3200" dirty="0"/>
          </a:p>
          <a:p>
            <a:r>
              <a:rPr kumimoji="1" lang="zh-CN" altLang="en-US" sz="3200" dirty="0"/>
              <a:t>除了</a:t>
            </a:r>
            <a:r>
              <a:rPr kumimoji="1" lang="en-US" altLang="zh-CN" sz="3200" dirty="0"/>
              <a:t>Kubernetes </a:t>
            </a:r>
            <a:r>
              <a:rPr kumimoji="1" lang="zh-CN" altLang="en-US" sz="3200" dirty="0"/>
              <a:t>外還有</a:t>
            </a:r>
            <a:r>
              <a:rPr kumimoji="1" lang="en-US" altLang="zh-CN" sz="3200" dirty="0"/>
              <a:t>Docker Swam and Apache Mesos </a:t>
            </a:r>
            <a:r>
              <a:rPr kumimoji="1" lang="zh-CN" altLang="en-US" sz="3200" dirty="0"/>
              <a:t>。</a:t>
            </a:r>
            <a:endParaRPr kumimoji="1" lang="en-US" altLang="zh-TW" sz="32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3E2BDB-5D7A-134A-81A7-B20E4D9B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4" y="5419369"/>
            <a:ext cx="4330700" cy="1028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26EED7A-7EC7-0C47-8665-EB821738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19BC-4EBB-4A49-BFD6-DF63BB60F8FF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0DAF6CC-8C3A-854E-BDC3-98BF7C22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83266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8F452-4EAA-4149-B8D3-4241845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EE195B5-0D0C-7048-8BA9-606F1E28F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5167" y="2052638"/>
            <a:ext cx="7783442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C5A4C5B-EC51-D743-9DF0-5EF73F4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B0DF-5DD1-D149-B8F5-37D8E262FD5C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E0A11F-67F8-1641-88E7-DCDA5F2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41185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99FB4-224C-5C46-86A8-5C5B97C7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9EF194A-D01E-DE42-BAB0-C6F38DAB0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093379"/>
            <a:ext cx="8947150" cy="411428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F12966A-F79A-BD4A-9E63-8EDD89C3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A116-B150-5C4C-8AFF-6D18E295E729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48F0C9D-7010-C44D-85CB-82A97C4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7156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28851-7E04-5945-B88B-39C7D28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-3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95133B2-0129-494F-9B49-84EDD87E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05BF1-9B49-AA40-9C5E-6935D3BB1A2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5DF8BD3-7306-E840-AEB5-6F72B65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62</a:t>
            </a:fld>
            <a:endParaRPr kumimoji="1" lang="zh-TW" altLang="en-US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D22A2C65-B01F-5549-9BB7-ABA1B47BE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EFEB949-85D5-F540-8CF9-AAF8D268A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585" y="1943100"/>
            <a:ext cx="8933779" cy="464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4089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2A18F-CCDC-164F-84D0-6E8DD792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-4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B6EFFB4F-2BEB-4A48-B1DE-1EFE144F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4DA9-E287-A847-8E39-C71527A1A657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83ACBB-B839-A143-BA6A-1CC454C8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63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CB723E1C-82AD-6E44-A5E0-FC2CE91BC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055300"/>
            <a:ext cx="8947150" cy="4190437"/>
          </a:xfrm>
        </p:spPr>
      </p:pic>
    </p:spTree>
    <p:extLst>
      <p:ext uri="{BB962C8B-B14F-4D97-AF65-F5344CB8AC3E}">
        <p14:creationId xmlns:p14="http://schemas.microsoft.com/office/powerpoint/2010/main" val="37937002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3B39-3F41-A143-84BC-2139C51E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-5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F08FD41-04BF-4440-82A0-C55B5CB33C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958731"/>
            <a:ext cx="8947150" cy="2383576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7BE0327-AE15-3C47-8A08-3315725F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F163-C829-2342-BE17-D89C9D483571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09E4168-6271-B445-8DD6-AADFD4D6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00146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27445-D9DE-4047-B20E-F989280C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-6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606AF0B-D3FE-0D45-A996-A01A080F7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7373" y="2052638"/>
            <a:ext cx="8699030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824DC0-2006-E54A-85C2-B9CE2E8A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DFE5-EFCA-0D44-AE45-29CE5CE9198B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A72F5DA-7693-7748-B953-62E667C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39163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D4FD0F-69E2-1B43-89C9-228C4A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7EC1AAA-844F-6544-95DD-3E612AC6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F604AE3-CF3B-A64C-934D-05DD1958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8874-96F6-EC41-B02D-5E8B91622954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9E2530EA-3169-5145-975A-B219DB4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3604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BC5B-9F23-974A-AF5E-C63365D9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放置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conf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59B2D-44D4-5840-BC1D-970DC321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kubeconfig</a:t>
            </a:r>
            <a:r>
              <a:rPr kumimoji="1" lang="en-US" altLang="zh-TW" dirty="0"/>
              <a:t> .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/config get all </a:t>
            </a:r>
          </a:p>
          <a:p>
            <a:pPr lvl="1"/>
            <a:r>
              <a:rPr kumimoji="1" lang="en-US" altLang="zh-TW" dirty="0"/>
              <a:t>or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 </a:t>
            </a:r>
            <a:r>
              <a:rPr kumimoji="1" lang="zh-CN" altLang="en-US" dirty="0"/>
              <a:t>放到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~/.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/config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227590-DD45-D34A-A412-D0548C3E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22" y="4004310"/>
            <a:ext cx="6045200" cy="20193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C09F87-AC6F-E84A-AD44-7F7FA1F6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E77A-7EA7-0141-9304-EBFDABC3D93B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46ABE0-4ABF-AE48-97D3-E668FF86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187828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77948-267F-2A47-8264-6C183B54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36299-322B-C04A-9660-5E1EEFE4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Cluster </a:t>
            </a:r>
            <a:r>
              <a:rPr kumimoji="1" lang="zh-TW" altLang="en-US" dirty="0"/>
              <a:t>列表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get-contexts </a:t>
            </a:r>
          </a:p>
          <a:p>
            <a:r>
              <a:rPr kumimoji="1" lang="zh-CN" altLang="en-US" dirty="0"/>
              <a:t>加入新</a:t>
            </a:r>
            <a:r>
              <a:rPr kumimoji="1" lang="en-US" altLang="zh-CN" dirty="0"/>
              <a:t>Cluster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--</a:t>
            </a:r>
            <a:r>
              <a:rPr kumimoji="1" lang="en-US" altLang="zh-TW" dirty="0" err="1"/>
              <a:t>kubeconfig</a:t>
            </a:r>
            <a:r>
              <a:rPr kumimoji="1" lang="en-US" altLang="zh-TW" dirty="0"/>
              <a:t>=config set-context {cluster name}</a:t>
            </a:r>
          </a:p>
          <a:p>
            <a:r>
              <a:rPr kumimoji="1" lang="zh-CN" altLang="en-US" dirty="0"/>
              <a:t>選擇使用</a:t>
            </a:r>
            <a:r>
              <a:rPr kumimoji="1" lang="en-US" altLang="zh-CN" dirty="0"/>
              <a:t> Cluster 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config use-context {cluster name}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998DF0-0765-FB4C-805D-B4C158B7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BC47C4-DE6E-024E-9BD5-8673F2C1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17926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AA4C60-D631-7A4A-BBBB-4943DE08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38EAE9-C1B7-2A4C-926F-A169F45D0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正在執行的</a:t>
            </a:r>
            <a:r>
              <a:rPr kumimoji="1" lang="en-US" altLang="zh-TW" dirty="0"/>
              <a:t>config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current-context</a:t>
            </a:r>
          </a:p>
          <a:p>
            <a:r>
              <a:rPr kumimoji="1" lang="zh-TW" altLang="en-US" dirty="0"/>
              <a:t>移除</a:t>
            </a:r>
            <a:r>
              <a:rPr kumimoji="1" lang="en-US" altLang="zh-TW" dirty="0"/>
              <a:t>cluster</a:t>
            </a:r>
          </a:p>
          <a:p>
            <a:pPr lvl="1"/>
            <a:r>
              <a:rPr kumimoji="1" lang="en-US" altLang="zh-TW" dirty="0"/>
              <a:t>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config delete-context {cluster name}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E934DB-F8F3-1A41-9562-4D75FB2A9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51862B3-04C2-7649-B8C3-966DDFA25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3744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應用層虛擬化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共用</a:t>
            </a:r>
            <a:r>
              <a:rPr kumimoji="1" lang="en-US" altLang="zh-CN" sz="3200" dirty="0"/>
              <a:t>Linux kernel </a:t>
            </a:r>
          </a:p>
          <a:p>
            <a:r>
              <a:rPr kumimoji="1" lang="zh-CN" altLang="en-US" sz="3200" dirty="0"/>
              <a:t>每個</a:t>
            </a:r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為單一執行緒</a:t>
            </a:r>
            <a:endParaRPr kumimoji="1" lang="en-US" altLang="zh-CN" sz="3200" dirty="0"/>
          </a:p>
          <a:p>
            <a:r>
              <a:rPr kumimoji="1" lang="zh-CN" altLang="en-US" sz="3200" dirty="0"/>
              <a:t>輕量化</a:t>
            </a:r>
            <a:endParaRPr kumimoji="1" lang="en-US" altLang="zh-CN" sz="3200" dirty="0"/>
          </a:p>
          <a:p>
            <a:r>
              <a:rPr kumimoji="1" lang="zh-CN" altLang="en-US" sz="3200" dirty="0"/>
              <a:t>秒級部署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無法橫跨機器</a:t>
            </a:r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層隔離各</a:t>
            </a:r>
            <a:r>
              <a:rPr kumimoji="1" lang="en-US" altLang="zh-CN" sz="3200" dirty="0"/>
              <a:t>container</a:t>
            </a:r>
            <a:r>
              <a:rPr kumimoji="1" lang="zh-Hant" altLang="en-US" sz="3200" dirty="0"/>
              <a:t> </a:t>
            </a:r>
            <a:endParaRPr kumimoji="1" lang="en-US" altLang="zh-CN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F6D8773-2763-C94D-8BC7-37F455A9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A1D98-6618-BF45-80EE-B3E82C7CCA86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94334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9E691-6E64-A046-A6D4-7679F170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Windows put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6F760A-152F-BC4E-A311-51741991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cd C:\users\</a:t>
            </a:r>
            <a:r>
              <a:rPr lang="en-US" altLang="zh-TW" dirty="0" err="1"/>
              <a:t>yourusername</a:t>
            </a:r>
            <a:r>
              <a:rPr lang="en-US" altLang="zh-TW" dirty="0"/>
              <a:t> (Or wherever your %HOME% directory is)</a:t>
            </a:r>
          </a:p>
          <a:p>
            <a:r>
              <a:rPr lang="en-US" altLang="zh-TW" dirty="0" err="1"/>
              <a:t>mkdir</a:t>
            </a:r>
            <a:r>
              <a:rPr lang="en-US" altLang="zh-TW" dirty="0"/>
              <a:t>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cd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touch config</a:t>
            </a:r>
          </a:p>
          <a:p>
            <a:r>
              <a:rPr lang="en-US" altLang="zh-TW" dirty="0"/>
              <a:t>Edit the config file with your editor of choice - notepad for example.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921C11-C071-1048-8D3F-8E879067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BB8C06-8057-BD43-BC10-3E1BA867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10365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8D3F-E4B9-F248-8246-63D60C4F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顯示資訊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B685B-61BE-F444-AD4D-E76BD30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1"/>
            <a:r>
              <a:rPr kumimoji="1" lang="en-US" altLang="zh-TW" dirty="0" err="1"/>
              <a:t>po</a:t>
            </a:r>
            <a:r>
              <a:rPr kumimoji="1" lang="en-US" altLang="zh-TW" dirty="0"/>
              <a:t> : pods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</a:p>
          <a:p>
            <a:pPr lvl="1"/>
            <a:r>
              <a:rPr kumimoji="1" lang="en-US" altLang="zh-TW" dirty="0"/>
              <a:t>svc: Service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svc</a:t>
            </a:r>
          </a:p>
          <a:p>
            <a:pPr lvl="1"/>
            <a:r>
              <a:rPr kumimoji="1" lang="en-US" altLang="zh-TW" dirty="0"/>
              <a:t>deploy: deployment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deploy</a:t>
            </a:r>
          </a:p>
          <a:p>
            <a:pPr lvl="1"/>
            <a:r>
              <a:rPr kumimoji="1" lang="en-US" altLang="zh-TW" dirty="0" err="1"/>
              <a:t>rs</a:t>
            </a:r>
            <a:r>
              <a:rPr kumimoji="1" lang="en-US" altLang="zh-TW" dirty="0"/>
              <a:t>: replicate set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rs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50E90-5786-3648-9EF1-E09AF175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745" y="1152983"/>
            <a:ext cx="6987255" cy="3344719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9C01524-0EFB-9446-B2E2-607150CA5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408E-293F-7844-9821-1C89A51239BF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33B6B56-5B34-E246-944E-905C29D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749084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A9F81-2B5C-8C4C-B3B3-A43B04F9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60886E-30EB-5041-8509-F13AB4DA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7381" y="1169188"/>
            <a:ext cx="4294909" cy="5600354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9DC1CB3-E6EC-874C-B647-EB63EA42A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D02-4367-B547-86D9-997F6D9DCEE3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9438240-2ABE-8E45-8628-9F617B8A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41444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F9B8C0A-DFA4-FC4A-9275-AE88DC5E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4F456F1-2D17-8248-8081-1E590AF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kind: </a:t>
            </a:r>
            <a:r>
              <a:rPr kumimoji="1" lang="en-US" altLang="zh-TW" dirty="0" err="1"/>
              <a:t>Deploymnet</a:t>
            </a:r>
            <a:endParaRPr kumimoji="1" lang="en-US" altLang="zh-TW" dirty="0"/>
          </a:p>
          <a:p>
            <a:r>
              <a:rPr kumimoji="1" lang="en-US" altLang="zh-TW" dirty="0" err="1"/>
              <a:t>metadata.name</a:t>
            </a:r>
            <a:r>
              <a:rPr kumimoji="1" lang="en-US" altLang="zh-TW" dirty="0"/>
              <a:t>: deployment name</a:t>
            </a:r>
          </a:p>
          <a:p>
            <a:r>
              <a:rPr kumimoji="1" lang="en-US" altLang="zh-TW" dirty="0" err="1"/>
              <a:t>metadata.labels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app:nginx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設定此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標籤</a:t>
            </a:r>
            <a:r>
              <a:rPr kumimoji="1" lang="en-US" altLang="zh-CN" dirty="0"/>
              <a:t>, key: value</a:t>
            </a:r>
          </a:p>
          <a:p>
            <a:r>
              <a:rPr kumimoji="1" lang="en-US" altLang="zh-TW" dirty="0" err="1"/>
              <a:t>Metadata.annotations</a:t>
            </a:r>
            <a:r>
              <a:rPr kumimoji="1" lang="en-US" altLang="zh-TW" dirty="0"/>
              <a:t>:</a:t>
            </a:r>
            <a:r>
              <a:rPr kumimoji="1" lang="zh-TW" altLang="en-US" dirty="0"/>
              <a:t> 註解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0AE06A0-1F88-7547-A1E6-0E833EAE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CBBD755-31F5-2C42-9FC8-8E0AAC1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19315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E4782-3D17-144A-8115-B0E29163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86E81-6A58-C14C-90DC-9AA2ED5B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spec.replicas</a:t>
            </a:r>
            <a:r>
              <a:rPr kumimoji="1" lang="en-US" altLang="zh-TW" dirty="0"/>
              <a:t>: 3</a:t>
            </a:r>
          </a:p>
          <a:p>
            <a:pPr lvl="1"/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 err="1"/>
              <a:t>sepc.selector.matchLables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app:nginx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Pod 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labels </a:t>
            </a:r>
            <a:r>
              <a:rPr kumimoji="1" lang="zh-CN" altLang="en-US" dirty="0"/>
              <a:t>的值需與此相同</a:t>
            </a:r>
            <a:endParaRPr kumimoji="1" lang="en-US" altLang="zh-CN" dirty="0"/>
          </a:p>
          <a:p>
            <a:r>
              <a:rPr kumimoji="1" lang="en-US" altLang="zh-TW" dirty="0" err="1"/>
              <a:t>spec.template.metadata.labels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2E18D6-8B36-2B49-9FB7-97EAD230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BC8846-5B1C-AC42-A3B8-E8BCC38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35491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pods YAML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575E6A9-68AB-3741-AF75-C20C419910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5637" y="2056091"/>
            <a:ext cx="4608036" cy="4200245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zh-TW" altLang="en-US" sz="2800" dirty="0"/>
              <a:t>此</a:t>
            </a:r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對外服務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C978A1-9037-E64B-976A-92DB3B22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886E-2507-F34C-81B8-3B397C496E61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79438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2C998-0B8B-304A-A376-75C4FA25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C713B3A-6478-404F-91E3-726E76670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4941" y="1447801"/>
            <a:ext cx="8255000" cy="15748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600DADC-AEFE-254E-9B03-73C19EE9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B603F-4C21-C841-BF1D-6815D78D39D1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2BC1FC1-1B86-BC4D-B3CA-E4B73F9E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76</a:t>
            </a:fld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B868C5-F4B2-1D43-90E5-6C3C349A34E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64921" y="2055813"/>
            <a:ext cx="6827520" cy="4200525"/>
          </a:xfrm>
        </p:spPr>
        <p:txBody>
          <a:bodyPr>
            <a:noAutofit/>
          </a:bodyPr>
          <a:lstStyle/>
          <a:p>
            <a:r>
              <a:rPr kumimoji="1" lang="en-US" altLang="zh-TW" sz="3200" dirty="0"/>
              <a:t>READY</a:t>
            </a:r>
          </a:p>
          <a:p>
            <a:pPr lvl="1"/>
            <a:r>
              <a:rPr kumimoji="1" lang="en-US" altLang="zh-TW" sz="3200" dirty="0"/>
              <a:t>Ready/ pods </a:t>
            </a:r>
            <a:r>
              <a:rPr kumimoji="1" lang="zh-CN" altLang="en-US" sz="3200" dirty="0"/>
              <a:t>數量</a:t>
            </a:r>
            <a:endParaRPr kumimoji="1" lang="en-US" altLang="zh-CN" sz="3200" dirty="0"/>
          </a:p>
          <a:p>
            <a:r>
              <a:rPr kumimoji="1" lang="en-US" altLang="zh-TW" sz="3200" dirty="0"/>
              <a:t>Restarts</a:t>
            </a:r>
          </a:p>
          <a:p>
            <a:pPr lvl="1"/>
            <a:r>
              <a:rPr kumimoji="1" lang="zh-CN" altLang="en-US" sz="3200" dirty="0"/>
              <a:t>重啟次數</a:t>
            </a:r>
            <a:endParaRPr kumimoji="1" lang="en-US" altLang="zh-CN" sz="3200" dirty="0"/>
          </a:p>
          <a:p>
            <a:r>
              <a:rPr kumimoji="1" lang="en-US" altLang="zh-TW" sz="3200" dirty="0"/>
              <a:t>AGE</a:t>
            </a:r>
          </a:p>
          <a:p>
            <a:pPr lvl="1"/>
            <a:r>
              <a:rPr kumimoji="1" lang="zh-CN" altLang="en-US" sz="3200" dirty="0"/>
              <a:t>此</a:t>
            </a:r>
            <a:r>
              <a:rPr kumimoji="1" lang="en-US" altLang="zh-CN" sz="3200" dirty="0"/>
              <a:t>pod </a:t>
            </a:r>
            <a:r>
              <a:rPr kumimoji="1" lang="zh-CN" altLang="en-US" sz="3200" dirty="0"/>
              <a:t>存在時間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2733457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FF85F-1AA0-8847-A83B-9CB3F9E8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68710-EA4A-6340-BB9C-8D7ED73F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/>
              <a:t>Status</a:t>
            </a:r>
          </a:p>
          <a:p>
            <a:pPr lvl="1"/>
            <a:r>
              <a:rPr kumimoji="1" lang="en-US" altLang="zh-TW" sz="3200" dirty="0"/>
              <a:t>Pending</a:t>
            </a:r>
          </a:p>
          <a:p>
            <a:pPr lvl="2"/>
            <a:r>
              <a:rPr kumimoji="1" lang="zh-TW" altLang="en-US" sz="3200" dirty="0"/>
              <a:t>待建立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Running</a:t>
            </a:r>
          </a:p>
          <a:p>
            <a:pPr lvl="2"/>
            <a:r>
              <a:rPr kumimoji="1" lang="zh-TW" altLang="en-US" sz="3200" dirty="0"/>
              <a:t>運行中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Succeeded</a:t>
            </a:r>
          </a:p>
          <a:p>
            <a:pPr lvl="2"/>
            <a:r>
              <a:rPr kumimoji="1" lang="zh-CN" altLang="en-US" sz="3200" dirty="0"/>
              <a:t>終止成功</a:t>
            </a:r>
            <a:endParaRPr kumimoji="1" lang="en-US" altLang="zh-CN" sz="3200" dirty="0"/>
          </a:p>
          <a:p>
            <a:pPr lvl="1"/>
            <a:r>
              <a:rPr kumimoji="1" lang="en-US" altLang="zh-TW" sz="3200" dirty="0"/>
              <a:t>Failed</a:t>
            </a:r>
          </a:p>
          <a:p>
            <a:pPr lvl="2"/>
            <a:r>
              <a:rPr kumimoji="1" lang="zh-CN" altLang="en-US" sz="3200" dirty="0"/>
              <a:t>終止時有ㄧ</a:t>
            </a:r>
            <a:r>
              <a:rPr kumimoji="1" lang="en-US" altLang="zh-CN" sz="3200" dirty="0"/>
              <a:t>pod</a:t>
            </a:r>
            <a:r>
              <a:rPr kumimoji="1" lang="zh-CN" altLang="en-US" sz="3200" dirty="0"/>
              <a:t>不正常終止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84C64DD-B41C-554D-9D60-3B82BB68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CD27030-FA46-9B4C-B996-1EB60448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62382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B11EF2-A2F1-8944-8A4C-04093DA0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-1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EF9DCC-65F1-A049-9866-BAC270083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02100" y="5575300"/>
            <a:ext cx="8089900" cy="1282700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495A3559-F0BA-3747-82B7-4AB909FCE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BE69-565C-F646-B2EB-C704836D5580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69F73E5D-7D6E-1049-A92D-52E48652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78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8E13598-280B-3C49-AAE6-3D2C2454F5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95401" y="2055813"/>
            <a:ext cx="7772399" cy="4200525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NAME</a:t>
            </a:r>
          </a:p>
          <a:p>
            <a:pPr lvl="1"/>
            <a:r>
              <a:rPr kumimoji="1" lang="en-US" altLang="zh-TW" sz="2800" dirty="0" err="1"/>
              <a:t>Dployment</a:t>
            </a:r>
            <a:r>
              <a:rPr kumimoji="1" lang="en-US" altLang="zh-TW" sz="2800" dirty="0"/>
              <a:t> name</a:t>
            </a:r>
          </a:p>
          <a:p>
            <a:r>
              <a:rPr kumimoji="1" lang="en-US" altLang="zh-TW" sz="3200" dirty="0"/>
              <a:t>DESIRED</a:t>
            </a:r>
          </a:p>
          <a:p>
            <a:pPr lvl="1"/>
            <a:r>
              <a:rPr kumimoji="1" lang="zh-CN" altLang="en-US" sz="2800" dirty="0"/>
              <a:t>要求此</a:t>
            </a:r>
            <a:r>
              <a:rPr kumimoji="1" lang="en-US" altLang="zh-CN" sz="2800" dirty="0"/>
              <a:t>deployment</a:t>
            </a:r>
            <a:r>
              <a:rPr kumimoji="1" lang="zh-Hant" altLang="en-US" sz="2800" dirty="0"/>
              <a:t> </a:t>
            </a:r>
            <a:r>
              <a:rPr kumimoji="1" lang="zh-CN" altLang="en-US" sz="2800" dirty="0"/>
              <a:t>須啟多少</a:t>
            </a:r>
            <a:r>
              <a:rPr kumimoji="1" lang="en-US" altLang="zh-CN" sz="2800" dirty="0"/>
              <a:t>replicas</a:t>
            </a:r>
          </a:p>
          <a:p>
            <a:r>
              <a:rPr kumimoji="1" lang="en-US" altLang="zh-CN" sz="3200" dirty="0"/>
              <a:t>CURRENT</a:t>
            </a:r>
          </a:p>
          <a:p>
            <a:pPr lvl="1"/>
            <a:r>
              <a:rPr kumimoji="1" lang="zh-CN" altLang="en-US" sz="2800" dirty="0"/>
              <a:t>顯示正在</a:t>
            </a:r>
            <a:r>
              <a:rPr kumimoji="1" lang="en-US" altLang="zh-CN" sz="2800" dirty="0"/>
              <a:t>running </a:t>
            </a:r>
            <a:r>
              <a:rPr kumimoji="1" lang="zh-CN" altLang="en-US" sz="2800" dirty="0"/>
              <a:t>的</a:t>
            </a:r>
            <a:r>
              <a:rPr kumimoji="1" lang="zh-Hant" altLang="en-US" sz="2800" dirty="0"/>
              <a:t> </a:t>
            </a:r>
            <a:r>
              <a:rPr kumimoji="1" lang="en-US" altLang="zh-CN" sz="2800" dirty="0"/>
              <a:t>replicas</a:t>
            </a:r>
          </a:p>
        </p:txBody>
      </p:sp>
    </p:spTree>
    <p:extLst>
      <p:ext uri="{BB962C8B-B14F-4D97-AF65-F5344CB8AC3E}">
        <p14:creationId xmlns:p14="http://schemas.microsoft.com/office/powerpoint/2010/main" val="40266886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2EC5B-B0A6-1D43-88DA-6AC748A2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FD601F-2B21-8A43-B992-1F035453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UP-TO-DATE</a:t>
            </a:r>
          </a:p>
          <a:p>
            <a:pPr lvl="1"/>
            <a:r>
              <a:rPr kumimoji="1" lang="zh-CN" altLang="en-US" dirty="0"/>
              <a:t>已更新多少</a:t>
            </a:r>
            <a:r>
              <a:rPr kumimoji="1" lang="en-US" altLang="zh-CN" dirty="0"/>
              <a:t>replicas</a:t>
            </a:r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/>
              <a:t>AVAILABLE</a:t>
            </a:r>
          </a:p>
          <a:p>
            <a:pPr lvl="1"/>
            <a:r>
              <a:rPr kumimoji="1" lang="zh-CN" altLang="en-US" dirty="0"/>
              <a:t>多少</a:t>
            </a:r>
            <a:r>
              <a:rPr kumimoji="1" lang="en-US" altLang="zh-CN" dirty="0"/>
              <a:t>replicas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可用</a:t>
            </a:r>
            <a:endParaRPr kumimoji="1" lang="en-US" altLang="zh-CN" dirty="0"/>
          </a:p>
          <a:p>
            <a:r>
              <a:rPr kumimoji="1" lang="en-US" altLang="zh-CN" dirty="0"/>
              <a:t>Age</a:t>
            </a:r>
          </a:p>
          <a:p>
            <a:pPr lvl="1"/>
            <a:r>
              <a:rPr kumimoji="1" lang="zh-CN" altLang="en-US" dirty="0"/>
              <a:t>此</a:t>
            </a:r>
            <a:r>
              <a:rPr kumimoji="1" lang="en-US" altLang="zh-CN" dirty="0" err="1"/>
              <a:t>Deploment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存在時間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A62FEE-5432-DE44-876C-9D1DFA2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2FF93B4-D13D-9C4D-BD0D-7B6FAEE9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1407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3313" y="2403930"/>
            <a:ext cx="8947150" cy="3493178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圖片來源：</a:t>
            </a:r>
            <a:r>
              <a:rPr kumimoji="1" lang="en-US" altLang="zh-TW" dirty="0"/>
              <a:t>https://</a:t>
            </a:r>
            <a:r>
              <a:rPr kumimoji="1" lang="en-US" altLang="zh-TW" dirty="0" err="1"/>
              <a:t>www.docker.com</a:t>
            </a:r>
            <a:r>
              <a:rPr kumimoji="1" lang="en-US" altLang="zh-TW" dirty="0"/>
              <a:t>/what-container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F7B5486-D225-7249-B5E9-776396F2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C2AED-3B97-AF4A-BD5F-B5309B8F4B61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44742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C8C0F005-34D0-A847-90BF-82DC7AA4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-1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DCF1AC3-91E4-AC49-8280-1C0931525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7605" y="1273280"/>
            <a:ext cx="5391377" cy="5424251"/>
          </a:xfr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D81A99-9177-F74A-8DB0-7483E64A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DD6943-F383-EB44-8119-1B335D4E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49194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C83026-2835-0348-BFCE-A3E6858C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D17AD3-E2EB-FA4A-911F-66642BEC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CPU</a:t>
            </a:r>
          </a:p>
          <a:p>
            <a:pPr lvl="1"/>
            <a:r>
              <a:rPr lang="zh-TW" altLang="en-US" dirty="0"/>
              <a:t>預設</a:t>
            </a:r>
            <a:r>
              <a:rPr lang="en-US" altLang="zh-TW" dirty="0"/>
              <a:t>CPU</a:t>
            </a:r>
            <a:r>
              <a:rPr lang="zh-TW" altLang="en-US" dirty="0"/>
              <a:t>值 </a:t>
            </a:r>
            <a:r>
              <a:rPr lang="en-US" altLang="zh-TW" dirty="0"/>
              <a:t>request </a:t>
            </a:r>
            <a:r>
              <a:rPr lang="zh-TW" altLang="en-US" dirty="0"/>
              <a:t>為</a:t>
            </a:r>
            <a:r>
              <a:rPr lang="en-US" altLang="zh-TW" dirty="0"/>
              <a:t>0.5</a:t>
            </a:r>
            <a:r>
              <a:rPr lang="zh-TW" altLang="en-US" dirty="0"/>
              <a:t>，</a:t>
            </a:r>
            <a:r>
              <a:rPr lang="en-US" altLang="zh-TW" dirty="0"/>
              <a:t>limits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lang="en-US" altLang="zh-TW" dirty="0"/>
          </a:p>
          <a:p>
            <a:pPr lvl="2"/>
            <a:r>
              <a:rPr lang="en-US" altLang="zh-TW" dirty="0"/>
              <a:t>1 </a:t>
            </a:r>
            <a:r>
              <a:rPr lang="en-US" altLang="zh-TW" dirty="0" err="1"/>
              <a:t>cpu</a:t>
            </a:r>
            <a:r>
              <a:rPr lang="en-US" altLang="zh-TW" dirty="0"/>
              <a:t> = 1 AWS vCPU = 1 GCP Core = 1 Azure </a:t>
            </a:r>
            <a:r>
              <a:rPr lang="en-US" altLang="zh-TW" dirty="0" err="1"/>
              <a:t>vCore</a:t>
            </a:r>
            <a:r>
              <a:rPr lang="en-US" altLang="zh-TW" dirty="0"/>
              <a:t> = 1 IBM vCPU = 1 </a:t>
            </a:r>
            <a:r>
              <a:rPr lang="en-US" altLang="zh-TW" dirty="0" err="1"/>
              <a:t>Hyperthread</a:t>
            </a:r>
            <a:r>
              <a:rPr lang="en-US" altLang="zh-TW" dirty="0"/>
              <a:t> on a bare-metal intel processor with Hyperthreading  </a:t>
            </a:r>
          </a:p>
          <a:p>
            <a:pPr lvl="2"/>
            <a:r>
              <a:rPr lang="en-US" altLang="zh-TW" dirty="0"/>
              <a:t>0.1 </a:t>
            </a:r>
            <a:r>
              <a:rPr lang="en-US" altLang="zh-TW" dirty="0" err="1"/>
              <a:t>cpu</a:t>
            </a:r>
            <a:r>
              <a:rPr lang="en-US" altLang="zh-TW" dirty="0"/>
              <a:t> = 100m (one hundred </a:t>
            </a:r>
            <a:r>
              <a:rPr lang="en-US" altLang="zh-TW" dirty="0" err="1"/>
              <a:t>millicpu</a:t>
            </a:r>
            <a:r>
              <a:rPr lang="en-US" altLang="zh-TW" dirty="0"/>
              <a:t>)  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C431E2-4CA2-924C-9E19-DBA7090A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5DDEAD-E7AD-E545-AE87-BF542C94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85173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4627E1-16E0-584E-B6BA-5BD9847D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498F43-D78D-3544-8664-C3E0156E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Memory</a:t>
            </a:r>
          </a:p>
          <a:p>
            <a:pPr lvl="1"/>
            <a:r>
              <a:rPr lang="en-US" altLang="zh-TW" dirty="0" err="1"/>
              <a:t>Ti</a:t>
            </a:r>
            <a:r>
              <a:rPr lang="en-US" altLang="zh-TW" dirty="0"/>
              <a:t> = </a:t>
            </a:r>
            <a:r>
              <a:rPr lang="en-US" altLang="zh-TW" dirty="0" err="1"/>
              <a:t>TiB</a:t>
            </a:r>
            <a:r>
              <a:rPr lang="en-US" altLang="zh-TW" dirty="0"/>
              <a:t>, </a:t>
            </a:r>
            <a:r>
              <a:rPr lang="en-US" altLang="zh-TW" dirty="0" err="1"/>
              <a:t>Gi</a:t>
            </a:r>
            <a:r>
              <a:rPr lang="en-US" altLang="zh-TW" dirty="0"/>
              <a:t>= </a:t>
            </a:r>
            <a:r>
              <a:rPr lang="en-US" altLang="zh-TW" dirty="0" err="1"/>
              <a:t>GiB</a:t>
            </a:r>
            <a:r>
              <a:rPr lang="en-US" altLang="zh-TW" dirty="0"/>
              <a:t>, Mi = </a:t>
            </a:r>
            <a:r>
              <a:rPr lang="en-US" altLang="zh-TW" dirty="0" err="1"/>
              <a:t>MiB</a:t>
            </a:r>
            <a:r>
              <a:rPr lang="en-US" altLang="zh-TW" dirty="0"/>
              <a:t>, Ki = KiB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B5E8D1-1291-A347-AA53-76BBA3C9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D3941F3-AD92-8244-BA61-06520D50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96829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28FDE-8B13-0442-949A-D07AD07D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4FA4D4-5E7E-3C45-9FD3-9A64AC00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{pod-name} {command}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直接到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–it </a:t>
            </a:r>
            <a:r>
              <a:rPr kumimoji="1" lang="en-US" altLang="zh-TW" dirty="0"/>
              <a:t>{pod-name}  -- /bin/bash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exec -it nginx-deployment-76659fcbf6-djgxd -- /bin/bash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F6BE53-5238-6448-B2FD-F62BBF60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2822785"/>
            <a:ext cx="12054840" cy="728135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7DC617-AD46-7149-81B0-8C90F010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C61B-E21D-1D45-8622-FE3EBA9CBEEF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97748CF-F526-8647-8123-84BABC18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67904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42B7-F677-EE44-992F-36476862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DF62D6-4A42-FE4D-A5FC-A9E098829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內的指定</a:t>
            </a:r>
            <a:r>
              <a:rPr kumimoji="1" lang="en-US" altLang="zh-CN" dirty="0"/>
              <a:t>Container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–it </a:t>
            </a:r>
            <a:r>
              <a:rPr kumimoji="1" lang="en-US" altLang="zh-TW" dirty="0"/>
              <a:t>{pod-name} –c {container-name}  -- /bin/bash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36DEF1-0B4F-CE42-B883-67EC958E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E08EFF-65F3-B646-BCF9-FF4343A4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544420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A6298-1B10-A344-8C1E-4E8DD4E8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CN" altLang="en-US" dirty="0"/>
              <a:t>訊息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9ADC85-AEFB-7F43-AC84-6D842FB39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相關訊息</a:t>
            </a:r>
            <a:endParaRPr kumimoji="1" lang="en-US" altLang="zh-CN" dirty="0"/>
          </a:p>
          <a:p>
            <a:pPr lvl="1"/>
            <a:r>
              <a:rPr kumimoji="1" lang="en-US" altLang="zh-TW" dirty="0">
                <a:hlinkClick r:id="rId2"/>
              </a:rPr>
              <a:t>https://hub.docker.com/r/library/nginx/</a:t>
            </a:r>
            <a:endParaRPr kumimoji="1" lang="en-US" altLang="zh-TW" dirty="0"/>
          </a:p>
          <a:p>
            <a:r>
              <a:rPr kumimoji="1" lang="zh-CN" altLang="en-US" dirty="0"/>
              <a:t>正常：</a:t>
            </a:r>
            <a:r>
              <a:rPr kumimoji="1" lang="en-US" altLang="zh-TW" dirty="0"/>
              <a:t>LOG</a:t>
            </a:r>
          </a:p>
          <a:p>
            <a:pPr lvl="1"/>
            <a:r>
              <a:rPr kumimoji="1" lang="en-US" altLang="zh-TW" dirty="0" err="1"/>
              <a:t>Kuebectl</a:t>
            </a:r>
            <a:r>
              <a:rPr kumimoji="1" lang="en-US" altLang="zh-TW" dirty="0"/>
              <a:t> logs {pod-name} </a:t>
            </a:r>
          </a:p>
          <a:p>
            <a:r>
              <a:rPr kumimoji="1" lang="zh-CN" altLang="en-US" dirty="0"/>
              <a:t>異常：</a:t>
            </a:r>
            <a:r>
              <a:rPr kumimoji="1" lang="en-US" altLang="zh-CN" dirty="0"/>
              <a:t>describe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{pod-name}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699C145-B50E-6E41-8229-642ECB00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FE54088-AC3F-9C42-B000-8DDEB5B1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43859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BE0EF-77D3-484E-A5F4-EC96E27CE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-1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7697A2A-B4EE-0B45-994E-068AD9E40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5A518C-01A0-CB4A-937B-CD355380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86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3756132-101A-1F45-B725-CB5607BA3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480" y="2262980"/>
            <a:ext cx="7940956" cy="372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902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71AC6-F034-8B47-967C-2D349EC0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–2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30C5FF-CB44-1442-B1FA-89A8C9D67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Get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deployment </a:t>
            </a:r>
            <a:r>
              <a:rPr kumimoji="1" lang="en-US" altLang="zh-TW" dirty="0" err="1"/>
              <a:t>yaml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2"/>
              </a:rPr>
              <a:t>https://github.com/demoyuw/k8s/blob/master/deployment/nginx/nginx-deploy.yaml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–f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deploy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-deployment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79662EA-32B4-164F-82EE-3CC6F77AF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D73CA-FAC6-F84A-8FA6-C357522C629B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CF66FC2-F046-544F-BD57-CC1EDA2E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85433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21B6A2-3343-C54B-B10D-F69BAEC8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FD9C2-CCF9-7648-BC31-4225CFBC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Nginx:1.7.9 --&gt; </a:t>
            </a:r>
            <a:r>
              <a:rPr kumimoji="1" lang="en-US" altLang="zh-TW" dirty="0" err="1"/>
              <a:t>nginx:stable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–f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zh-CN" altLang="en-US" dirty="0"/>
              <a:t>註解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annotate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description="first version"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 {</a:t>
            </a:r>
            <a:r>
              <a:rPr lang="en-US" altLang="zh-TW" dirty="0" err="1"/>
              <a:t>ReplicationSet_name</a:t>
            </a:r>
            <a:r>
              <a:rPr kumimoji="1"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B47E2-251F-5545-8FCB-A7C79CD5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7AAC97-5501-444B-BED2-A4C08C1C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63101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16F39F-E6DF-154F-9AE0-38B51A6C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–3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87A6B0-0712-E84C-AF62-0725C1F9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DD5154C-8FEB-A640-AA09-39D52125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89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BA25C72-8918-DD4F-8301-CB73BD029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538" y="2277269"/>
            <a:ext cx="81407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9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C6EA-F3D4-5043-BED8-3F981FA5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FA9A5-E96C-7941-92C3-5F316C92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Container vs VM</a:t>
            </a:r>
          </a:p>
          <a:p>
            <a:pPr lvl="1"/>
            <a:r>
              <a:rPr lang="zh-TW" altLang="en-US" dirty="0"/>
              <a:t>效率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少了</a:t>
            </a:r>
            <a:r>
              <a:rPr lang="en-US" altLang="zh-TW" dirty="0"/>
              <a:t>Guest OS </a:t>
            </a:r>
            <a:r>
              <a:rPr lang="zh-TW" altLang="en-US" dirty="0"/>
              <a:t>與 </a:t>
            </a:r>
            <a:r>
              <a:rPr lang="en-US" altLang="zh-TW" dirty="0" err="1"/>
              <a:t>Hypervisior</a:t>
            </a:r>
            <a:r>
              <a:rPr lang="zh-TW" altLang="en-US" dirty="0"/>
              <a:t>層，啟動時效率較高。</a:t>
            </a:r>
          </a:p>
          <a:p>
            <a:pPr lvl="1"/>
            <a:r>
              <a:rPr lang="zh-TW" altLang="en-US" dirty="0"/>
              <a:t>效能</a:t>
            </a:r>
          </a:p>
          <a:p>
            <a:pPr lvl="2"/>
            <a:r>
              <a:rPr lang="zh-TW" altLang="en-US" dirty="0"/>
              <a:t>執行緒都在</a:t>
            </a:r>
            <a:r>
              <a:rPr lang="en-US" altLang="zh-TW" dirty="0" err="1"/>
              <a:t>linux</a:t>
            </a:r>
            <a:r>
              <a:rPr lang="en-US" altLang="zh-TW" dirty="0"/>
              <a:t> kernel</a:t>
            </a:r>
            <a:r>
              <a:rPr lang="zh-TW" altLang="en-US" dirty="0"/>
              <a:t>上，效能相差不大。</a:t>
            </a:r>
          </a:p>
          <a:p>
            <a:pPr lvl="1"/>
            <a:r>
              <a:rPr lang="zh-TW" altLang="en-US" dirty="0"/>
              <a:t>安全性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共用</a:t>
            </a:r>
            <a:r>
              <a:rPr lang="en-US" altLang="zh-TW" dirty="0"/>
              <a:t>Linux kernel</a:t>
            </a:r>
            <a:r>
              <a:rPr lang="zh-TW" altLang="en-US" dirty="0"/>
              <a:t>，安全性不比</a:t>
            </a:r>
            <a:r>
              <a:rPr lang="en-US" altLang="zh-TW" dirty="0"/>
              <a:t>VM</a:t>
            </a:r>
            <a:r>
              <a:rPr lang="zh-TW" altLang="en-US" dirty="0"/>
              <a:t>高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B095C67-62A3-4947-B541-44A5C22E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8E23-2754-E449-A05B-2C9D9766D2D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C0E1BC-78E0-144C-A73B-A92A75AA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64244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940DE7-2F52-B540-A258-B697652B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-4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7B266A-C462-8A42-BD7F-6D2F779E6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線上調整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edit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--record=true</a:t>
            </a:r>
          </a:p>
          <a:p>
            <a:pPr lvl="2"/>
            <a:r>
              <a:rPr kumimoji="1" lang="en-US" altLang="zh-CN" dirty="0"/>
              <a:t>(replicas from 2 to 3)</a:t>
            </a:r>
          </a:p>
          <a:p>
            <a:r>
              <a:rPr kumimoji="1" lang="zh-CN" altLang="en-US" dirty="0"/>
              <a:t>查詢回朔紀錄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history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</a:t>
            </a:r>
          </a:p>
          <a:p>
            <a:r>
              <a:rPr kumimoji="1" lang="zh-CN" altLang="en-US" dirty="0"/>
              <a:t>回朔到上一個版本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5DF7025-7D38-C543-9BEA-65D8C516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538A-ADA1-5A41-8AA3-669021391C3E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A7B46F-75C7-8B4B-81D8-51515F9B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141225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A058D-51F1-804E-9054-0534499E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BB874E-280B-8C4D-B535-FBF1D0EF9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回朔到指定版本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 --to-revision=n</a:t>
            </a:r>
          </a:p>
          <a:p>
            <a:r>
              <a:rPr kumimoji="1" lang="zh-TW" altLang="en-US" dirty="0"/>
              <a:t>查詢回朔狀態</a:t>
            </a:r>
            <a:endParaRPr kumimoji="1" lang="en-US" altLang="zh-TW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status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3B8AC5-95B3-4740-BB81-F5721755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CAF4BC1-A040-E144-8A55-61CC2122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442395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596EF-2BB6-D042-836C-D914FFEB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5FD9A0-6333-B140-A2C6-8938CD5FE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25209"/>
            <a:ext cx="8946541" cy="4195481"/>
          </a:xfrm>
        </p:spPr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get nodes -o wide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get nodes --show-labels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4FDE87-AA6C-4A44-9BD0-8466DA1D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74" y="2822785"/>
            <a:ext cx="10228279" cy="106333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F02164E-5273-B344-A222-A0D0FB964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8ABDF-E2F6-AF48-B8D7-F27E9E10D958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B375F01-370A-8B4F-9787-9636449B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92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877B997-E311-AA45-8628-658691FF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74" y="4455607"/>
            <a:ext cx="10326938" cy="9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861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548A98-1F87-064E-9EFE-F78189EF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4F94EC-6AE5-A342-969E-BD2BA27CF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Set labels on node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hardware=high-</a:t>
            </a:r>
            <a:r>
              <a:rPr kumimoji="1" lang="en-US" altLang="zh-TW" dirty="0" err="1"/>
              <a:t>cpu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en-US" altLang="zh-TW" dirty="0"/>
              <a:t>Remove labels on node</a:t>
            </a:r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{key}-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Django-</a:t>
            </a:r>
            <a:r>
              <a:rPr kumimoji="1" lang="en-US" altLang="zh-TW" dirty="0" err="1"/>
              <a:t>vm</a:t>
            </a:r>
            <a:r>
              <a:rPr kumimoji="1" lang="en-US" altLang="zh-TW" dirty="0"/>
              <a:t> hardware-</a:t>
            </a:r>
            <a:endParaRPr kumimoji="1" lang="zh-TW" altLang="en-US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921E00-C6D3-3F4A-8157-E10B014C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EE53CF-7D9E-E044-AFE1-3B2D18DF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4A92FC-2D5C-7C41-AA67-8AF97F5C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91" y="3633421"/>
            <a:ext cx="11693251" cy="5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3720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BFDC8B-B438-5441-9F16-24F63FAB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node-3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9C052D-9B35-494D-A455-979DEC4D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13EA92-887C-A84F-9413-EDCC7E74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94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1F5A59-82EE-9D4F-AB1E-7CF52B50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318" y="1687599"/>
            <a:ext cx="7568308" cy="49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7357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3C0C2-B685-C64D-A210-ECA6CE12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BD662A1-CC00-7F48-AAE5-D963A0203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1963" y="1221800"/>
            <a:ext cx="4350327" cy="54566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AC6E089-0169-974B-BCC9-02FF9BF7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7309-1BCB-F744-B628-5F15929383FE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1BE8514-ECD9-3F42-BDAF-D1B1A7C0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949745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67D718D-8759-4747-B592-5A6D6A07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63B5390-E4C4-594C-BE20-2423FA9B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Type: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需設</a:t>
            </a:r>
            <a:r>
              <a:rPr kumimoji="1" lang="en-US" altLang="zh-CN" dirty="0" err="1"/>
              <a:t>nodePort</a:t>
            </a:r>
            <a:r>
              <a:rPr kumimoji="1" lang="zh-CN" altLang="en-US" dirty="0"/>
              <a:t>，可用範圍：</a:t>
            </a:r>
            <a:r>
              <a:rPr kumimoji="1" lang="en-US" altLang="zh-CN" dirty="0"/>
              <a:t>32000~32767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需接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使用</a:t>
            </a:r>
            <a:endParaRPr kumimoji="1" lang="en-US" altLang="zh-TW" dirty="0"/>
          </a:p>
          <a:p>
            <a:r>
              <a:rPr kumimoji="1" lang="en-US" altLang="zh-TW" dirty="0"/>
              <a:t>Port: cluster</a:t>
            </a:r>
            <a:r>
              <a:rPr kumimoji="1" lang="zh-CN" altLang="en-US" dirty="0"/>
              <a:t>內對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</a:p>
          <a:p>
            <a:r>
              <a:rPr kumimoji="1" lang="en-US" altLang="zh-TW" dirty="0" err="1"/>
              <a:t>targetPort</a:t>
            </a:r>
            <a:r>
              <a:rPr kumimoji="1" lang="en-US" altLang="zh-TW" dirty="0"/>
              <a:t>: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端口所使用的</a:t>
            </a:r>
            <a:r>
              <a:rPr kumimoji="1" lang="en-US" altLang="zh-CN" dirty="0"/>
              <a:t>port</a:t>
            </a:r>
          </a:p>
          <a:p>
            <a:r>
              <a:rPr kumimoji="1" lang="en-US" altLang="zh-TW" dirty="0" err="1"/>
              <a:t>nodePort</a:t>
            </a:r>
            <a:r>
              <a:rPr kumimoji="1" lang="en-US" altLang="zh-TW" dirty="0"/>
              <a:t>: cluster</a:t>
            </a:r>
            <a:r>
              <a:rPr kumimoji="1" lang="zh-CN" altLang="en-US" dirty="0"/>
              <a:t>外對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BDB91D2-9D86-C34B-8877-1D471C70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FE50EA5-F973-9F42-A651-03DD954A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73524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>
            <a:extLst>
              <a:ext uri="{FF2B5EF4-FFF2-40B4-BE49-F238E27FC236}">
                <a16:creationId xmlns:a16="http://schemas.microsoft.com/office/drawing/2014/main" id="{60D37E97-0C55-354B-A0CA-EC0CC931F2B9}"/>
              </a:ext>
            </a:extLst>
          </p:cNvPr>
          <p:cNvSpPr>
            <a:spLocks/>
          </p:cNvSpPr>
          <p:nvPr/>
        </p:nvSpPr>
        <p:spPr bwMode="auto">
          <a:xfrm>
            <a:off x="1703389" y="2299855"/>
            <a:ext cx="5494337" cy="3381809"/>
          </a:xfrm>
          <a:custGeom>
            <a:avLst/>
            <a:gdLst>
              <a:gd name="T0" fmla="*/ 3496 w 3496"/>
              <a:gd name="T1" fmla="*/ 2080 h 2120"/>
              <a:gd name="T2" fmla="*/ 3456 w 3496"/>
              <a:gd name="T3" fmla="*/ 2120 h 2120"/>
              <a:gd name="T4" fmla="*/ 40 w 3496"/>
              <a:gd name="T5" fmla="*/ 2120 h 2120"/>
              <a:gd name="T6" fmla="*/ 0 w 3496"/>
              <a:gd name="T7" fmla="*/ 2080 h 2120"/>
              <a:gd name="T8" fmla="*/ 0 w 3496"/>
              <a:gd name="T9" fmla="*/ 40 h 2120"/>
              <a:gd name="T10" fmla="*/ 40 w 3496"/>
              <a:gd name="T11" fmla="*/ 0 h 2120"/>
              <a:gd name="T12" fmla="*/ 3456 w 3496"/>
              <a:gd name="T13" fmla="*/ 0 h 2120"/>
              <a:gd name="T14" fmla="*/ 3496 w 3496"/>
              <a:gd name="T15" fmla="*/ 40 h 2120"/>
              <a:gd name="T16" fmla="*/ 3496 w 3496"/>
              <a:gd name="T17" fmla="*/ 2080 h 2120"/>
              <a:gd name="T18" fmla="*/ 3496 w 3496"/>
              <a:gd name="T19" fmla="*/ 2080 h 2120"/>
              <a:gd name="T20" fmla="*/ 3496 w 3496"/>
              <a:gd name="T21" fmla="*/ 2080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96" h="2120">
                <a:moveTo>
                  <a:pt x="3496" y="2080"/>
                </a:moveTo>
                <a:cubicBezTo>
                  <a:pt x="3496" y="2106"/>
                  <a:pt x="3482" y="2120"/>
                  <a:pt x="3456" y="2120"/>
                </a:cubicBezTo>
                <a:lnTo>
                  <a:pt x="40" y="2120"/>
                </a:lnTo>
                <a:cubicBezTo>
                  <a:pt x="13" y="2120"/>
                  <a:pt x="0" y="2106"/>
                  <a:pt x="0" y="208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3456" y="0"/>
                </a:lnTo>
                <a:cubicBezTo>
                  <a:pt x="3482" y="0"/>
                  <a:pt x="3496" y="13"/>
                  <a:pt x="3496" y="40"/>
                </a:cubicBezTo>
                <a:lnTo>
                  <a:pt x="3496" y="2080"/>
                </a:lnTo>
                <a:lnTo>
                  <a:pt x="3496" y="2080"/>
                </a:lnTo>
                <a:lnTo>
                  <a:pt x="3496" y="2080"/>
                </a:lnTo>
                <a:close/>
              </a:path>
            </a:pathLst>
          </a:custGeom>
          <a:solidFill>
            <a:srgbClr val="FFFFFF"/>
          </a:solidFill>
          <a:ln w="24094">
            <a:solidFill>
              <a:srgbClr val="00796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84FEC9BE-34C2-F246-90D5-E92390CC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89" y="3915361"/>
            <a:ext cx="52403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4100" name="Freeform 4">
            <a:extLst>
              <a:ext uri="{FF2B5EF4-FFF2-40B4-BE49-F238E27FC236}">
                <a16:creationId xmlns:a16="http://schemas.microsoft.com/office/drawing/2014/main" id="{3D2CC538-C2C4-104A-A301-5D7A898CC44F}"/>
              </a:ext>
            </a:extLst>
          </p:cNvPr>
          <p:cNvSpPr>
            <a:spLocks/>
          </p:cNvSpPr>
          <p:nvPr/>
        </p:nvSpPr>
        <p:spPr bwMode="auto">
          <a:xfrm>
            <a:off x="212566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DDA5648C-21C7-D040-97C8-8981E481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2" name="Freeform 6">
            <a:extLst>
              <a:ext uri="{FF2B5EF4-FFF2-40B4-BE49-F238E27FC236}">
                <a16:creationId xmlns:a16="http://schemas.microsoft.com/office/drawing/2014/main" id="{94FDDEB3-D70F-8944-821B-5A753572D20E}"/>
              </a:ext>
            </a:extLst>
          </p:cNvPr>
          <p:cNvSpPr>
            <a:spLocks/>
          </p:cNvSpPr>
          <p:nvPr/>
        </p:nvSpPr>
        <p:spPr bwMode="auto">
          <a:xfrm>
            <a:off x="3311526" y="4403726"/>
            <a:ext cx="842963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73F59A0F-B1C6-9E43-A9F9-D808A8E6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4" name="Freeform 8">
            <a:extLst>
              <a:ext uri="{FF2B5EF4-FFF2-40B4-BE49-F238E27FC236}">
                <a16:creationId xmlns:a16="http://schemas.microsoft.com/office/drawing/2014/main" id="{EBA7DA2B-181D-DE4C-80F4-8D9D6D0697AB}"/>
              </a:ext>
            </a:extLst>
          </p:cNvPr>
          <p:cNvSpPr>
            <a:spLocks/>
          </p:cNvSpPr>
          <p:nvPr/>
        </p:nvSpPr>
        <p:spPr bwMode="auto">
          <a:xfrm>
            <a:off x="575151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06542EAF-D99B-B94B-A777-1DE554D32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21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6" name="Freeform 10">
            <a:extLst>
              <a:ext uri="{FF2B5EF4-FFF2-40B4-BE49-F238E27FC236}">
                <a16:creationId xmlns:a16="http://schemas.microsoft.com/office/drawing/2014/main" id="{0DDADDB5-A6CC-0543-B151-49C5BC22ED5C}"/>
              </a:ext>
            </a:extLst>
          </p:cNvPr>
          <p:cNvSpPr>
            <a:spLocks/>
          </p:cNvSpPr>
          <p:nvPr/>
        </p:nvSpPr>
        <p:spPr bwMode="auto">
          <a:xfrm>
            <a:off x="4541838" y="4403726"/>
            <a:ext cx="844550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7" name="Text Box 11">
            <a:extLst>
              <a:ext uri="{FF2B5EF4-FFF2-40B4-BE49-F238E27FC236}">
                <a16:creationId xmlns:a16="http://schemas.microsoft.com/office/drawing/2014/main" id="{B7138F90-D8EA-D843-A5F3-0A988329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5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8" name="Freeform 12">
            <a:extLst>
              <a:ext uri="{FF2B5EF4-FFF2-40B4-BE49-F238E27FC236}">
                <a16:creationId xmlns:a16="http://schemas.microsoft.com/office/drawing/2014/main" id="{E4050AA7-B2D5-5C48-8855-A3E35FA1825F}"/>
              </a:ext>
            </a:extLst>
          </p:cNvPr>
          <p:cNvSpPr>
            <a:spLocks/>
          </p:cNvSpPr>
          <p:nvPr/>
        </p:nvSpPr>
        <p:spPr bwMode="auto">
          <a:xfrm>
            <a:off x="3065464" y="2681288"/>
            <a:ext cx="3101975" cy="900112"/>
          </a:xfrm>
          <a:custGeom>
            <a:avLst/>
            <a:gdLst>
              <a:gd name="T0" fmla="*/ 2060 w 2060"/>
              <a:gd name="T1" fmla="*/ 557 h 597"/>
              <a:gd name="T2" fmla="*/ 2020 w 2060"/>
              <a:gd name="T3" fmla="*/ 597 h 597"/>
              <a:gd name="T4" fmla="*/ 40 w 2060"/>
              <a:gd name="T5" fmla="*/ 597 h 597"/>
              <a:gd name="T6" fmla="*/ 0 w 2060"/>
              <a:gd name="T7" fmla="*/ 557 h 597"/>
              <a:gd name="T8" fmla="*/ 0 w 2060"/>
              <a:gd name="T9" fmla="*/ 40 h 597"/>
              <a:gd name="T10" fmla="*/ 40 w 2060"/>
              <a:gd name="T11" fmla="*/ 0 h 597"/>
              <a:gd name="T12" fmla="*/ 2020 w 2060"/>
              <a:gd name="T13" fmla="*/ 0 h 597"/>
              <a:gd name="T14" fmla="*/ 2060 w 2060"/>
              <a:gd name="T15" fmla="*/ 40 h 597"/>
              <a:gd name="T16" fmla="*/ 2060 w 2060"/>
              <a:gd name="T17" fmla="*/ 557 h 597"/>
              <a:gd name="T18" fmla="*/ 2060 w 2060"/>
              <a:gd name="T19" fmla="*/ 557 h 597"/>
              <a:gd name="T20" fmla="*/ 2060 w 2060"/>
              <a:gd name="T21" fmla="*/ 557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60" h="597">
                <a:moveTo>
                  <a:pt x="2060" y="557"/>
                </a:moveTo>
                <a:cubicBezTo>
                  <a:pt x="2060" y="584"/>
                  <a:pt x="2046" y="597"/>
                  <a:pt x="2020" y="597"/>
                </a:cubicBezTo>
                <a:lnTo>
                  <a:pt x="40" y="597"/>
                </a:lnTo>
                <a:cubicBezTo>
                  <a:pt x="13" y="597"/>
                  <a:pt x="0" y="584"/>
                  <a:pt x="0" y="557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020" y="0"/>
                </a:lnTo>
                <a:cubicBezTo>
                  <a:pt x="2046" y="0"/>
                  <a:pt x="2060" y="13"/>
                  <a:pt x="2060" y="40"/>
                </a:cubicBezTo>
                <a:lnTo>
                  <a:pt x="2060" y="557"/>
                </a:lnTo>
                <a:lnTo>
                  <a:pt x="2060" y="557"/>
                </a:lnTo>
                <a:lnTo>
                  <a:pt x="2060" y="557"/>
                </a:lnTo>
                <a:close/>
              </a:path>
            </a:pathLst>
          </a:custGeom>
          <a:solidFill>
            <a:srgbClr val="FFFFFF"/>
          </a:solidFill>
          <a:ln w="36142">
            <a:solidFill>
              <a:srgbClr val="1A76D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9" name="Text Box 13">
            <a:extLst>
              <a:ext uri="{FF2B5EF4-FFF2-40B4-BE49-F238E27FC236}">
                <a16:creationId xmlns:a16="http://schemas.microsoft.com/office/drawing/2014/main" id="{EA98EC9F-C614-E74F-B206-A4E1E806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6" y="2610506"/>
            <a:ext cx="308451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3400" dirty="0">
                <a:solidFill>
                  <a:srgbClr val="1A76D2"/>
                </a:solidFill>
                <a:ea typeface="新細明體" panose="02020500000000000000" pitchFamily="18" charset="-120"/>
              </a:rPr>
              <a:t>Service (10.43.x.x)</a:t>
            </a:r>
          </a:p>
        </p:txBody>
      </p:sp>
      <p:sp>
        <p:nvSpPr>
          <p:cNvPr id="4110" name="Freeform 14">
            <a:extLst>
              <a:ext uri="{FF2B5EF4-FFF2-40B4-BE49-F238E27FC236}">
                <a16:creationId xmlns:a16="http://schemas.microsoft.com/office/drawing/2014/main" id="{00A0EE25-9FBB-2143-993F-D39F3930CAA3}"/>
              </a:ext>
            </a:extLst>
          </p:cNvPr>
          <p:cNvSpPr>
            <a:spLocks/>
          </p:cNvSpPr>
          <p:nvPr/>
        </p:nvSpPr>
        <p:spPr bwMode="auto">
          <a:xfrm>
            <a:off x="4964113" y="4143375"/>
            <a:ext cx="0" cy="260350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1" name="Freeform 15">
            <a:extLst>
              <a:ext uri="{FF2B5EF4-FFF2-40B4-BE49-F238E27FC236}">
                <a16:creationId xmlns:a16="http://schemas.microsoft.com/office/drawing/2014/main" id="{364EB0A3-A5B9-174C-AAEA-F375F8FF1CE1}"/>
              </a:ext>
            </a:extLst>
          </p:cNvPr>
          <p:cNvSpPr>
            <a:spLocks/>
          </p:cNvSpPr>
          <p:nvPr/>
        </p:nvSpPr>
        <p:spPr bwMode="auto">
          <a:xfrm>
            <a:off x="5392738" y="1778000"/>
            <a:ext cx="0" cy="903288"/>
          </a:xfrm>
          <a:custGeom>
            <a:avLst/>
            <a:gdLst>
              <a:gd name="T0" fmla="*/ 600 h 600"/>
              <a:gd name="T1" fmla="*/ 0 h 60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00">
                <a:moveTo>
                  <a:pt x="0" y="600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3" name="Freeform 17">
            <a:extLst>
              <a:ext uri="{FF2B5EF4-FFF2-40B4-BE49-F238E27FC236}">
                <a16:creationId xmlns:a16="http://schemas.microsoft.com/office/drawing/2014/main" id="{FC5C1385-CD37-9645-912A-49E7EC0FB76E}"/>
              </a:ext>
            </a:extLst>
          </p:cNvPr>
          <p:cNvSpPr>
            <a:spLocks/>
          </p:cNvSpPr>
          <p:nvPr/>
        </p:nvSpPr>
        <p:spPr bwMode="auto">
          <a:xfrm>
            <a:off x="5595939" y="1439863"/>
            <a:ext cx="1360487" cy="385762"/>
          </a:xfrm>
          <a:custGeom>
            <a:avLst/>
            <a:gdLst>
              <a:gd name="T0" fmla="*/ 904 w 904"/>
              <a:gd name="T1" fmla="*/ 0 h 256"/>
              <a:gd name="T2" fmla="*/ 0 w 904"/>
              <a:gd name="T3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04" h="256">
                <a:moveTo>
                  <a:pt x="904" y="0"/>
                </a:moveTo>
                <a:lnTo>
                  <a:pt x="0" y="256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4" name="Freeform 18">
            <a:extLst>
              <a:ext uri="{FF2B5EF4-FFF2-40B4-BE49-F238E27FC236}">
                <a16:creationId xmlns:a16="http://schemas.microsoft.com/office/drawing/2014/main" id="{CBB81F74-B232-D648-B60D-67EA443CD3BB}"/>
              </a:ext>
            </a:extLst>
          </p:cNvPr>
          <p:cNvSpPr>
            <a:spLocks/>
          </p:cNvSpPr>
          <p:nvPr/>
        </p:nvSpPr>
        <p:spPr bwMode="auto">
          <a:xfrm>
            <a:off x="5595938" y="1698626"/>
            <a:ext cx="184150" cy="161925"/>
          </a:xfrm>
          <a:custGeom>
            <a:avLst/>
            <a:gdLst>
              <a:gd name="T0" fmla="*/ 0 w 123"/>
              <a:gd name="T1" fmla="*/ 84 h 107"/>
              <a:gd name="T2" fmla="*/ 92 w 123"/>
              <a:gd name="T3" fmla="*/ 0 h 107"/>
              <a:gd name="T4" fmla="*/ 123 w 123"/>
              <a:gd name="T5" fmla="*/ 107 h 107"/>
              <a:gd name="T6" fmla="*/ 0 w 123"/>
              <a:gd name="T7" fmla="*/ 84 h 107"/>
              <a:gd name="T8" fmla="*/ 0 w 123"/>
              <a:gd name="T9" fmla="*/ 8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107">
                <a:moveTo>
                  <a:pt x="0" y="84"/>
                </a:moveTo>
                <a:lnTo>
                  <a:pt x="92" y="0"/>
                </a:lnTo>
                <a:lnTo>
                  <a:pt x="123" y="107"/>
                </a:lnTo>
                <a:lnTo>
                  <a:pt x="0" y="84"/>
                </a:lnTo>
                <a:lnTo>
                  <a:pt x="0" y="8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E8EEB7EC-9944-5B46-B617-E42B09D7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726" y="1174750"/>
            <a:ext cx="2011363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ea typeface="新細明體" panose="02020500000000000000" pitchFamily="18" charset="-120"/>
              </a:rPr>
              <a:t>nodePort</a:t>
            </a:r>
            <a:endParaRPr lang="en-US" altLang="zh-TW" sz="2200" dirty="0">
              <a:solidFill>
                <a:srgbClr val="000000"/>
              </a:solidFill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ea typeface="新細明體" panose="02020500000000000000" pitchFamily="18" charset="-120"/>
              </a:rPr>
              <a:t>32000~32767</a:t>
            </a:r>
          </a:p>
        </p:txBody>
      </p:sp>
      <p:sp>
        <p:nvSpPr>
          <p:cNvPr id="4116" name="Freeform 20">
            <a:extLst>
              <a:ext uri="{FF2B5EF4-FFF2-40B4-BE49-F238E27FC236}">
                <a16:creationId xmlns:a16="http://schemas.microsoft.com/office/drawing/2014/main" id="{1515527E-97DF-F142-BE12-E524EA02D337}"/>
              </a:ext>
            </a:extLst>
          </p:cNvPr>
          <p:cNvSpPr>
            <a:spLocks/>
          </p:cNvSpPr>
          <p:nvPr/>
        </p:nvSpPr>
        <p:spPr bwMode="auto">
          <a:xfrm>
            <a:off x="6359525" y="4259263"/>
            <a:ext cx="2482850" cy="254000"/>
          </a:xfrm>
          <a:custGeom>
            <a:avLst/>
            <a:gdLst>
              <a:gd name="T0" fmla="*/ 1648 w 1648"/>
              <a:gd name="T1" fmla="*/ 168 h 168"/>
              <a:gd name="T2" fmla="*/ 0 w 1648"/>
              <a:gd name="T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68">
                <a:moveTo>
                  <a:pt x="1648" y="16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7" name="Freeform 21">
            <a:extLst>
              <a:ext uri="{FF2B5EF4-FFF2-40B4-BE49-F238E27FC236}">
                <a16:creationId xmlns:a16="http://schemas.microsoft.com/office/drawing/2014/main" id="{CAAB7448-80B3-0F4F-BF4D-614994DC003C}"/>
              </a:ext>
            </a:extLst>
          </p:cNvPr>
          <p:cNvSpPr>
            <a:spLocks/>
          </p:cNvSpPr>
          <p:nvPr/>
        </p:nvSpPr>
        <p:spPr bwMode="auto">
          <a:xfrm>
            <a:off x="6359525" y="4192589"/>
            <a:ext cx="177800" cy="168275"/>
          </a:xfrm>
          <a:custGeom>
            <a:avLst/>
            <a:gdLst>
              <a:gd name="T0" fmla="*/ 0 w 117"/>
              <a:gd name="T1" fmla="*/ 44 h 111"/>
              <a:gd name="T2" fmla="*/ 117 w 117"/>
              <a:gd name="T3" fmla="*/ 0 h 111"/>
              <a:gd name="T4" fmla="*/ 105 w 117"/>
              <a:gd name="T5" fmla="*/ 111 h 111"/>
              <a:gd name="T6" fmla="*/ 0 w 117"/>
              <a:gd name="T7" fmla="*/ 44 h 111"/>
              <a:gd name="T8" fmla="*/ 0 w 117"/>
              <a:gd name="T9" fmla="*/ 4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111">
                <a:moveTo>
                  <a:pt x="0" y="44"/>
                </a:moveTo>
                <a:lnTo>
                  <a:pt x="117" y="0"/>
                </a:lnTo>
                <a:lnTo>
                  <a:pt x="105" y="111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8" name="Text Box 22">
            <a:extLst>
              <a:ext uri="{FF2B5EF4-FFF2-40B4-BE49-F238E27FC236}">
                <a16:creationId xmlns:a16="http://schemas.microsoft.com/office/drawing/2014/main" id="{D6AC59BE-4B08-C346-B3EE-4935BAFB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7325" y="4235450"/>
            <a:ext cx="14097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targetPort</a:t>
            </a:r>
          </a:p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19" name="Freeform 23">
            <a:extLst>
              <a:ext uri="{FF2B5EF4-FFF2-40B4-BE49-F238E27FC236}">
                <a16:creationId xmlns:a16="http://schemas.microsoft.com/office/drawing/2014/main" id="{5D2D132E-BE29-2244-8EC8-86DE2E9BCDB9}"/>
              </a:ext>
            </a:extLst>
          </p:cNvPr>
          <p:cNvSpPr>
            <a:spLocks/>
          </p:cNvSpPr>
          <p:nvPr/>
        </p:nvSpPr>
        <p:spPr bwMode="auto">
          <a:xfrm>
            <a:off x="6270625" y="4138614"/>
            <a:ext cx="0" cy="261937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0" name="Freeform 24">
            <a:extLst>
              <a:ext uri="{FF2B5EF4-FFF2-40B4-BE49-F238E27FC236}">
                <a16:creationId xmlns:a16="http://schemas.microsoft.com/office/drawing/2014/main" id="{E2E1DACC-2568-524B-B73D-7C2FC010A591}"/>
              </a:ext>
            </a:extLst>
          </p:cNvPr>
          <p:cNvSpPr>
            <a:spLocks/>
          </p:cNvSpPr>
          <p:nvPr/>
        </p:nvSpPr>
        <p:spPr bwMode="auto">
          <a:xfrm>
            <a:off x="5392738" y="3581400"/>
            <a:ext cx="0" cy="312738"/>
          </a:xfrm>
          <a:custGeom>
            <a:avLst/>
            <a:gdLst>
              <a:gd name="T0" fmla="*/ 208 h 208"/>
              <a:gd name="T1" fmla="*/ 0 h 208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08">
                <a:moveTo>
                  <a:pt x="0" y="20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1" name="Text Box 25">
            <a:extLst>
              <a:ext uri="{FF2B5EF4-FFF2-40B4-BE49-F238E27FC236}">
                <a16:creationId xmlns:a16="http://schemas.microsoft.com/office/drawing/2014/main" id="{1A7096F5-EA0B-FF4F-9E79-F3727326E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3127375"/>
            <a:ext cx="1409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Port</a:t>
            </a:r>
          </a:p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22" name="Freeform 26">
            <a:extLst>
              <a:ext uri="{FF2B5EF4-FFF2-40B4-BE49-F238E27FC236}">
                <a16:creationId xmlns:a16="http://schemas.microsoft.com/office/drawing/2014/main" id="{6519816C-AA88-0A4E-AA78-896C41E37A09}"/>
              </a:ext>
            </a:extLst>
          </p:cNvPr>
          <p:cNvSpPr>
            <a:spLocks/>
          </p:cNvSpPr>
          <p:nvPr/>
        </p:nvSpPr>
        <p:spPr bwMode="auto">
          <a:xfrm>
            <a:off x="5510213" y="3584575"/>
            <a:ext cx="2482850" cy="228600"/>
          </a:xfrm>
          <a:custGeom>
            <a:avLst/>
            <a:gdLst>
              <a:gd name="T0" fmla="*/ 1648 w 1648"/>
              <a:gd name="T1" fmla="*/ 0 h 152"/>
              <a:gd name="T2" fmla="*/ 0 w 1648"/>
              <a:gd name="T3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52">
                <a:moveTo>
                  <a:pt x="1648" y="0"/>
                </a:moveTo>
                <a:lnTo>
                  <a:pt x="0" y="152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3" name="Freeform 27">
            <a:extLst>
              <a:ext uri="{FF2B5EF4-FFF2-40B4-BE49-F238E27FC236}">
                <a16:creationId xmlns:a16="http://schemas.microsoft.com/office/drawing/2014/main" id="{54AB5414-B4AB-ED48-A11B-7FBD62C1BA37}"/>
              </a:ext>
            </a:extLst>
          </p:cNvPr>
          <p:cNvSpPr>
            <a:spLocks/>
          </p:cNvSpPr>
          <p:nvPr/>
        </p:nvSpPr>
        <p:spPr bwMode="auto">
          <a:xfrm>
            <a:off x="5510213" y="3714750"/>
            <a:ext cx="176212" cy="166688"/>
          </a:xfrm>
          <a:custGeom>
            <a:avLst/>
            <a:gdLst>
              <a:gd name="T0" fmla="*/ 0 w 116"/>
              <a:gd name="T1" fmla="*/ 66 h 111"/>
              <a:gd name="T2" fmla="*/ 106 w 116"/>
              <a:gd name="T3" fmla="*/ 0 h 111"/>
              <a:gd name="T4" fmla="*/ 116 w 116"/>
              <a:gd name="T5" fmla="*/ 111 h 111"/>
              <a:gd name="T6" fmla="*/ 0 w 116"/>
              <a:gd name="T7" fmla="*/ 66 h 111"/>
              <a:gd name="T8" fmla="*/ 0 w 116"/>
              <a:gd name="T9" fmla="*/ 6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1">
                <a:moveTo>
                  <a:pt x="0" y="66"/>
                </a:moveTo>
                <a:lnTo>
                  <a:pt x="106" y="0"/>
                </a:lnTo>
                <a:lnTo>
                  <a:pt x="116" y="111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95349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13693-95B1-434D-90C7-893BBE94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-1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AFE1AB-392C-2944-809A-42A4D6039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svc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pPr lvl="1"/>
            <a:r>
              <a:rPr kumimoji="1" lang="en-US" altLang="zh-TW" dirty="0"/>
              <a:t>80 </a:t>
            </a:r>
            <a:r>
              <a:rPr kumimoji="1" lang="en-US" altLang="zh-TW" dirty="0">
                <a:sym typeface="Wingdings" pitchFamily="2" charset="2"/>
              </a:rPr>
              <a:t> 32260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832E69-888D-3844-A1DB-A1A3248F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2836"/>
            <a:ext cx="12085320" cy="220206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DCB8CAB-A817-A94F-A175-C63766D2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E0EF-5AA5-664C-A6F1-508630FE8366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FCF2E19-92C5-7D47-91CD-F148514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3947395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A3C327-33F9-4C48-9203-10CC9668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1DE67A-1ACD-F94F-B615-9A93F5C70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--selector="app=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 --output=wide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B4BE6C1-143F-F046-9134-F36306D28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AB5EBF7-C256-0842-B3B4-562A59A9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6785E82-7904-1B44-9D7E-8440648EB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88" y="3609142"/>
            <a:ext cx="9338588" cy="108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204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10570</TotalTime>
  <Words>4669</Words>
  <Application>Microsoft Macintosh PowerPoint</Application>
  <PresentationFormat>寬螢幕</PresentationFormat>
  <Paragraphs>1149</Paragraphs>
  <Slides>186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186</vt:i4>
      </vt:variant>
    </vt:vector>
  </HeadingPairs>
  <TitlesOfParts>
    <vt:vector size="193" baseType="lpstr">
      <vt:lpstr>Microsoft JhengHei UI</vt:lpstr>
      <vt:lpstr>Arial</vt:lpstr>
      <vt:lpstr>Calibri</vt:lpstr>
      <vt:lpstr>Calibri Light</vt:lpstr>
      <vt:lpstr>Trebuchet MS</vt:lpstr>
      <vt:lpstr>Wingdings 3</vt:lpstr>
      <vt:lpstr>離子</vt:lpstr>
      <vt:lpstr>深入淺出Container, Kubernetes與GKE</vt:lpstr>
      <vt:lpstr>Outlook</vt:lpstr>
      <vt:lpstr>課程資源</vt:lpstr>
      <vt:lpstr>ssh 登入</vt:lpstr>
      <vt:lpstr>Container 與Docker</vt:lpstr>
      <vt:lpstr>Docker </vt:lpstr>
      <vt:lpstr>Container </vt:lpstr>
      <vt:lpstr>Container vs. Virtual Machine -1</vt:lpstr>
      <vt:lpstr>Container vs. Virtual Machine -2</vt:lpstr>
      <vt:lpstr>Docker 與Kubernetes</vt:lpstr>
      <vt:lpstr>Docker 元件 -1</vt:lpstr>
      <vt:lpstr>Docker 元件 -2</vt:lpstr>
      <vt:lpstr>Install Docker</vt:lpstr>
      <vt:lpstr>Can Windows 10 run Docker?</vt:lpstr>
      <vt:lpstr>Use VM1 on you docker development environmets</vt:lpstr>
      <vt:lpstr>自己build: Dockerfile Ubuntu16</vt:lpstr>
      <vt:lpstr>Python Flask API Dockerfile</vt:lpstr>
      <vt:lpstr>Java-tomcat Dockerfile</vt:lpstr>
      <vt:lpstr>Java-tomcat build and run 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Dockerfile Keyword -8</vt:lpstr>
      <vt:lpstr>自己build: 產生image</vt:lpstr>
      <vt:lpstr>Docker image -1</vt:lpstr>
      <vt:lpstr>Docker image -2</vt:lpstr>
      <vt:lpstr>Docker image -3</vt:lpstr>
      <vt:lpstr>Docker image -4</vt:lpstr>
      <vt:lpstr>Docker process -1</vt:lpstr>
      <vt:lpstr>Docker process -2</vt:lpstr>
      <vt:lpstr>Docker process -3</vt:lpstr>
      <vt:lpstr>Docker network - None</vt:lpstr>
      <vt:lpstr>Docker network – Container 1</vt:lpstr>
      <vt:lpstr>Docker network – Container 2</vt:lpstr>
      <vt:lpstr>Docker network – Host -1</vt:lpstr>
      <vt:lpstr>Docker network – Host -2</vt:lpstr>
      <vt:lpstr>Docker network – Bridge(default)</vt:lpstr>
      <vt:lpstr>Kubernetes</vt:lpstr>
      <vt:lpstr>Install kubectl</vt:lpstr>
      <vt:lpstr>Kubernetes</vt:lpstr>
      <vt:lpstr>K8s 架構圖</vt:lpstr>
      <vt:lpstr>Kubernetes 元件 –1</vt:lpstr>
      <vt:lpstr>Kubernetes 元件 –2</vt:lpstr>
      <vt:lpstr>K8s - pods</vt:lpstr>
      <vt:lpstr>K8s -Service</vt:lpstr>
      <vt:lpstr>K8s Label and Label Selector</vt:lpstr>
      <vt:lpstr>K8s - Scaling</vt:lpstr>
      <vt:lpstr>K8s – Rolling update -1</vt:lpstr>
      <vt:lpstr>K8s – Rolling update -2</vt:lpstr>
      <vt:lpstr>K8s network module – Flannel (Overlay network)</vt:lpstr>
      <vt:lpstr>K8s network module - Calico</vt:lpstr>
      <vt:lpstr>用rancher 安裝Kubernetes</vt:lpstr>
      <vt:lpstr>Deploy Kubernetes: Rancher</vt:lpstr>
      <vt:lpstr>Deploy Rancher</vt:lpstr>
      <vt:lpstr>Deploy Rancher</vt:lpstr>
      <vt:lpstr>Use Rancher Deploy K8S -1</vt:lpstr>
      <vt:lpstr>Use Rancher Deploy K8S -2</vt:lpstr>
      <vt:lpstr>Use Rancher Deploy K8S -3</vt:lpstr>
      <vt:lpstr>Use Rancher Deploy K8S -4</vt:lpstr>
      <vt:lpstr>Use Rancher Deploy K8S -5</vt:lpstr>
      <vt:lpstr>Use Rancher Deploy K8S -6</vt:lpstr>
      <vt:lpstr>Kubernetes 操作</vt:lpstr>
      <vt:lpstr>放置kube conf</vt:lpstr>
      <vt:lpstr>切換k8s 環境 -1</vt:lpstr>
      <vt:lpstr>切換k8s 環境 -2</vt:lpstr>
      <vt:lpstr>Windows put kube config</vt:lpstr>
      <vt:lpstr>K8S 顯示資訊</vt:lpstr>
      <vt:lpstr>K8s deployment YAML -1</vt:lpstr>
      <vt:lpstr>K8s deployment YAML -2</vt:lpstr>
      <vt:lpstr>K8s deployment YAML -3</vt:lpstr>
      <vt:lpstr>K8s pods YAML</vt:lpstr>
      <vt:lpstr>Kubectl get pods -1</vt:lpstr>
      <vt:lpstr>Kubectl get pods -2</vt:lpstr>
      <vt:lpstr>Kubectl get deployment -1</vt:lpstr>
      <vt:lpstr>Kubectl get deployment -2</vt:lpstr>
      <vt:lpstr>K8s container request and limit -1</vt:lpstr>
      <vt:lpstr>K8s container request and limit -2</vt:lpstr>
      <vt:lpstr>K8s container request and limit -3</vt:lpstr>
      <vt:lpstr>在pod執行操作 -1</vt:lpstr>
      <vt:lpstr>在pod執行操作 -2</vt:lpstr>
      <vt:lpstr>Pod訊息</vt:lpstr>
      <vt:lpstr>實作: run nginx deployment upgrade and rollout -1</vt:lpstr>
      <vt:lpstr>實作: run nginx deployment upgrade and rollout –2 </vt:lpstr>
      <vt:lpstr>實作: run nginx deployment upgrade and rollout –3</vt:lpstr>
      <vt:lpstr>實作: run nginx deployment upgrade and rollout –3</vt:lpstr>
      <vt:lpstr>實作: run nginx deployment upgrade and rollout -4 </vt:lpstr>
      <vt:lpstr>實作: run nginx deployment upgrade and rollout -5</vt:lpstr>
      <vt:lpstr>K8s node -1</vt:lpstr>
      <vt:lpstr>K8s node -2</vt:lpstr>
      <vt:lpstr>K8s node-3 </vt:lpstr>
      <vt:lpstr>K8s service yaml -1</vt:lpstr>
      <vt:lpstr>K8s service yaml -2</vt:lpstr>
      <vt:lpstr>PowerPoint 簡報</vt:lpstr>
      <vt:lpstr>實作2 K8s Service Expose -1 </vt:lpstr>
      <vt:lpstr>實作2 K8s Service Expose -2</vt:lpstr>
      <vt:lpstr>實作2 K8s Service Expose -3 </vt:lpstr>
      <vt:lpstr>實作2 K8s Service Expose -4</vt:lpstr>
      <vt:lpstr>K8s selector</vt:lpstr>
      <vt:lpstr>K8s DNS</vt:lpstr>
      <vt:lpstr>K8s 系統資訊</vt:lpstr>
      <vt:lpstr>K8s Ingress-1</vt:lpstr>
      <vt:lpstr>K8s Ingress -2</vt:lpstr>
      <vt:lpstr>K8s ingress yaml</vt:lpstr>
      <vt:lpstr>Volume: emptyDir</vt:lpstr>
      <vt:lpstr>Volume: hostpath -1</vt:lpstr>
      <vt:lpstr>Volume: hostpath -2</vt:lpstr>
      <vt:lpstr>Install nfs server on rancher server</vt:lpstr>
      <vt:lpstr>K8s server install mount package</vt:lpstr>
      <vt:lpstr>Volume: NFS -1</vt:lpstr>
      <vt:lpstr>Volume: NFS -2</vt:lpstr>
      <vt:lpstr>使用Google Cloud Platform Kubernetes Engine</vt:lpstr>
      <vt:lpstr>GCP部署K8s -1</vt:lpstr>
      <vt:lpstr>GCP部署K8s -2</vt:lpstr>
      <vt:lpstr>GCP部署K8s -3</vt:lpstr>
      <vt:lpstr>Install gcloud -1 </vt:lpstr>
      <vt:lpstr>Install gcloud  -2</vt:lpstr>
      <vt:lpstr>取得GCP Cotainer cluster 操作權限-1</vt:lpstr>
      <vt:lpstr>取得GCP Cotainer cluster 操作權限-2</vt:lpstr>
      <vt:lpstr>取得GCP Cotainer cluster 操作權限 -2</vt:lpstr>
      <vt:lpstr>GCP Kubernetes 使用load balance -1</vt:lpstr>
      <vt:lpstr>GCP Kubernetes 使用load balance -2</vt:lpstr>
      <vt:lpstr>GCP Kubernetes 使用load balance -3</vt:lpstr>
      <vt:lpstr>GCP Kubernetes 使用load balance -4</vt:lpstr>
      <vt:lpstr>Volume: GCP volume – 建Volume</vt:lpstr>
      <vt:lpstr>Volume: GCP volume – 建PersistemtVolume -1</vt:lpstr>
      <vt:lpstr>Volume: GCP volume – 建PersistemtVolume -2</vt:lpstr>
      <vt:lpstr>Volume: GCP volume – 建PersistemtVolume -3</vt:lpstr>
      <vt:lpstr>GCP Volume: 建PersistemtVolumeClaim</vt:lpstr>
      <vt:lpstr>Volume plugin 支援程度  </vt:lpstr>
      <vt:lpstr>GCP Volume :用pod界接volume</vt:lpstr>
      <vt:lpstr>GCP Volume: 檢查pod內掛載狀態。</vt:lpstr>
      <vt:lpstr>GCP Volume: 寫入檔案，刪除再重建pod，寫入檔案還是存在-1</vt:lpstr>
      <vt:lpstr>GCP Volume: 寫入檔案，刪除再重建pod，寫入檔案還是存在-2</vt:lpstr>
      <vt:lpstr>GCP Volume: 寫入檔案，刪除再重建pod，寫入檔案還是存在-3</vt:lpstr>
      <vt:lpstr>K8s – autoscaling -1</vt:lpstr>
      <vt:lpstr>K8s – autoscaling -2</vt:lpstr>
      <vt:lpstr>K8s – autoscaling -3</vt:lpstr>
      <vt:lpstr>K8s – autoscaling -4</vt:lpstr>
      <vt:lpstr>K8s 資源使用率 </vt:lpstr>
      <vt:lpstr>K8s – cronjob -1</vt:lpstr>
      <vt:lpstr>K8s – cronjob -2</vt:lpstr>
      <vt:lpstr>K8s – cronjob -3</vt:lpstr>
      <vt:lpstr>Secrets 編碼</vt:lpstr>
      <vt:lpstr>Secrets Volume </vt:lpstr>
      <vt:lpstr>Build Secrets Volume </vt:lpstr>
      <vt:lpstr>Secrets Volume : 當Pod 環境變數</vt:lpstr>
      <vt:lpstr>Secrets Volume : Pods env 描述</vt:lpstr>
      <vt:lpstr>Secrets Volume : Pods show env</vt:lpstr>
      <vt:lpstr>Secrets Volume : mount secret volume</vt:lpstr>
      <vt:lpstr>Secrets Volume : check pod</vt:lpstr>
      <vt:lpstr>Secrets Volume : check pod </vt:lpstr>
      <vt:lpstr>附錄A: window login to cloud VM by putty – 下載Putty ，填入id@ip</vt:lpstr>
      <vt:lpstr>附錄A: window login to cloud VM by putty – 左邊Connectopn/SSH/Auth</vt:lpstr>
      <vt:lpstr>附錄A: window login to cloud VM by putty – 選擇Private key file auth</vt:lpstr>
      <vt:lpstr>附錄A: window login to cloud VM by putty – 選擇k8s.ppk</vt:lpstr>
      <vt:lpstr>附錄A: window login to cloud VM by putty – 即可登入</vt:lpstr>
      <vt:lpstr>附錄B: Helm</vt:lpstr>
      <vt:lpstr>Helm – introduction 1</vt:lpstr>
      <vt:lpstr>Helm – introduction 2</vt:lpstr>
      <vt:lpstr>PowerPoint 簡報</vt:lpstr>
      <vt:lpstr>Helm 初始化 -1</vt:lpstr>
      <vt:lpstr>Helm 初始化 -2</vt:lpstr>
      <vt:lpstr>在k8s上建立並授與tiller權限</vt:lpstr>
      <vt:lpstr>helm command</vt:lpstr>
      <vt:lpstr>Helm 檔案結構</vt:lpstr>
      <vt:lpstr>驗證</vt:lpstr>
      <vt:lpstr>把nginx-helm部署到k8s上</vt:lpstr>
      <vt:lpstr>Check helm deploy -1</vt:lpstr>
      <vt:lpstr>Check helm deploy -2</vt:lpstr>
      <vt:lpstr>打包 helm package</vt:lpstr>
      <vt:lpstr>附錄C：Policy</vt:lpstr>
      <vt:lpstr>Service Account – 管理資源</vt:lpstr>
      <vt:lpstr>Pod Security Policies</vt:lpstr>
      <vt:lpstr>附錄Ｄ: Docker Compose</vt:lpstr>
      <vt:lpstr>Docker Compose</vt:lpstr>
      <vt:lpstr>PowerPoint 簡報</vt:lpstr>
      <vt:lpstr>Docker Compose Web</vt:lpstr>
      <vt:lpstr>Docker Compose db</vt:lpstr>
      <vt:lpstr>Docker Compose app</vt:lpstr>
      <vt:lpstr>Docer-compose command -1</vt:lpstr>
      <vt:lpstr>Docer-compose command -2</vt:lpstr>
      <vt:lpstr>Docer-compose command -3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Kubernetes微服務架構設計課程</dc:title>
  <dc:creator>育緯 周</dc:creator>
  <cp:lastModifiedBy>育緯 周</cp:lastModifiedBy>
  <cp:revision>152</cp:revision>
  <dcterms:created xsi:type="dcterms:W3CDTF">2019-04-15T19:15:36Z</dcterms:created>
  <dcterms:modified xsi:type="dcterms:W3CDTF">2020-05-06T21:59:47Z</dcterms:modified>
</cp:coreProperties>
</file>